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Robot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976">
          <p15:clr>
            <a:srgbClr val="9AA0A6"/>
          </p15:clr>
        </p15:guide>
        <p15:guide id="4" orient="horz" pos="171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 pos="2976"/>
        <p:guide pos="171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5.xml"/><Relationship Id="rId41" Type="http://schemas.openxmlformats.org/officeDocument/2006/relationships/font" Target="fonts/Robot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Roboto-bold.fntdata"/><Relationship Id="rId16" Type="http://schemas.openxmlformats.org/officeDocument/2006/relationships/slide" Target="slides/slide11.xml"/><Relationship Id="rId38" Type="http://schemas.openxmlformats.org/officeDocument/2006/relationships/font" Target="fonts/Robo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geek.games/2019/02/14/nintendo-direct-hellblade-senuas-sacrifice-switch-psychosis-video/"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Introduce CS and SM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Introduce talk </a:t>
            </a:r>
            <a:endParaRPr/>
          </a:p>
          <a:p>
            <a:pPr indent="-298450" lvl="0" marL="457200" rtl="0" algn="l">
              <a:spcBef>
                <a:spcPts val="0"/>
              </a:spcBef>
              <a:spcAft>
                <a:spcPts val="0"/>
              </a:spcAft>
              <a:buSzPts val="1100"/>
              <a:buChar char="●"/>
            </a:pPr>
            <a:r>
              <a:rPr lang="en"/>
              <a:t>Trying to think through how to collect, preserve, and provide access to UK video game history </a:t>
            </a:r>
            <a:endParaRPr/>
          </a:p>
          <a:p>
            <a:pPr indent="-298450" lvl="0" marL="457200" rtl="0" algn="l">
              <a:spcBef>
                <a:spcPts val="0"/>
              </a:spcBef>
              <a:spcAft>
                <a:spcPts val="0"/>
              </a:spcAft>
              <a:buSzPts val="1100"/>
              <a:buChar char="●"/>
            </a:pPr>
            <a:r>
              <a:rPr lang="en"/>
              <a:t>If we did collect a game, what would the look like? What would we / other organisations need to collect to say that a game has been successfully collected? </a:t>
            </a:r>
            <a:endParaRPr/>
          </a:p>
          <a:p>
            <a:pPr indent="-298450" lvl="0" marL="457200" rtl="0" algn="l">
              <a:spcBef>
                <a:spcPts val="0"/>
              </a:spcBef>
              <a:spcAft>
                <a:spcPts val="0"/>
              </a:spcAft>
              <a:buSzPts val="1100"/>
              <a:buChar char="●"/>
            </a:pPr>
            <a:r>
              <a:rPr lang="en"/>
              <a:t>Time for questions afterward </a:t>
            </a:r>
            <a:endParaRPr/>
          </a:p>
          <a:p>
            <a:pPr indent="-298450" lvl="1" marL="914400" rtl="0" algn="l">
              <a:spcBef>
                <a:spcPts val="0"/>
              </a:spcBef>
              <a:spcAft>
                <a:spcPts val="0"/>
              </a:spcAft>
              <a:buSzPts val="1100"/>
              <a:buChar char="○"/>
            </a:pPr>
            <a:r>
              <a:rPr lang="en"/>
              <a:t>Feedback on presentation, where to head next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6b80e97c6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6b80e97c6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chemeClr val="lt1"/>
                </a:highlight>
                <a:latin typeface="Roboto"/>
                <a:ea typeface="Roboto"/>
                <a:cs typeface="Roboto"/>
                <a:sym typeface="Roboto"/>
              </a:rPr>
              <a:t>Input device for video games </a:t>
            </a:r>
            <a:endParaRPr>
              <a:highlight>
                <a:schemeClr val="lt1"/>
              </a:highlight>
              <a:latin typeface="Roboto"/>
              <a:ea typeface="Roboto"/>
              <a:cs typeface="Roboto"/>
              <a:sym typeface="Roboto"/>
            </a:endParaRPr>
          </a:p>
          <a:p>
            <a:pPr indent="0" lvl="0" marL="0" rtl="0" algn="l">
              <a:spcBef>
                <a:spcPts val="0"/>
              </a:spcBef>
              <a:spcAft>
                <a:spcPts val="0"/>
              </a:spcAft>
              <a:buNone/>
            </a:pPr>
            <a:r>
              <a:t/>
            </a:r>
            <a:endParaRPr>
              <a:highlight>
                <a:schemeClr val="lt1"/>
              </a:highlight>
              <a:latin typeface="Roboto"/>
              <a:ea typeface="Roboto"/>
              <a:cs typeface="Roboto"/>
              <a:sym typeface="Roboto"/>
            </a:endParaRPr>
          </a:p>
          <a:p>
            <a:pPr indent="0" lvl="0" marL="0" rtl="0" algn="l">
              <a:spcBef>
                <a:spcPts val="0"/>
              </a:spcBef>
              <a:spcAft>
                <a:spcPts val="0"/>
              </a:spcAft>
              <a:buNone/>
            </a:pPr>
            <a:r>
              <a:rPr i="1" lang="en">
                <a:highlight>
                  <a:schemeClr val="lt1"/>
                </a:highlight>
                <a:latin typeface="Roboto"/>
                <a:ea typeface="Roboto"/>
                <a:cs typeface="Roboto"/>
                <a:sym typeface="Roboto"/>
              </a:rPr>
              <a:t>Hellblade</a:t>
            </a:r>
            <a:r>
              <a:rPr lang="en">
                <a:highlight>
                  <a:schemeClr val="lt1"/>
                </a:highlight>
                <a:latin typeface="Roboto"/>
                <a:ea typeface="Roboto"/>
                <a:cs typeface="Roboto"/>
                <a:sym typeface="Roboto"/>
              </a:rPr>
              <a:t> </a:t>
            </a:r>
            <a:endParaRPr>
              <a:highlight>
                <a:schemeClr val="lt1"/>
              </a:highlight>
              <a:latin typeface="Roboto"/>
              <a:ea typeface="Roboto"/>
              <a:cs typeface="Roboto"/>
              <a:sym typeface="Roboto"/>
            </a:endParaRPr>
          </a:p>
          <a:p>
            <a:pPr indent="-298450" lvl="0" marL="457200" rtl="0" algn="l">
              <a:spcBef>
                <a:spcPts val="0"/>
              </a:spcBef>
              <a:spcAft>
                <a:spcPts val="0"/>
              </a:spcAft>
              <a:buSzPts val="1100"/>
              <a:buFont typeface="Roboto"/>
              <a:buChar char="●"/>
            </a:pPr>
            <a:r>
              <a:rPr lang="en">
                <a:highlight>
                  <a:schemeClr val="lt1"/>
                </a:highlight>
                <a:latin typeface="Roboto"/>
                <a:ea typeface="Roboto"/>
                <a:cs typeface="Roboto"/>
                <a:sym typeface="Roboto"/>
              </a:rPr>
              <a:t>Standard proprietary controllers for all versions, nothing specific such as guitar hero. However, for VR versions VR-specific controllers apply.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6b80e97c6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6b80e97c6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6b80e97c6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b80e97c6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t/>
            </a:r>
            <a:endParaRPr sz="2400">
              <a:solidFill>
                <a:schemeClr val="accent3"/>
              </a:solidFill>
              <a:latin typeface="Roboto"/>
              <a:ea typeface="Roboto"/>
              <a:cs typeface="Roboto"/>
              <a:sym typeface="Roboto"/>
            </a:endParaRPr>
          </a:p>
          <a:p>
            <a:pPr indent="0" lvl="0" marL="0" rtl="0" algn="l">
              <a:spcBef>
                <a:spcPts val="0"/>
              </a:spcBef>
              <a:spcAft>
                <a:spcPts val="0"/>
              </a:spcAft>
              <a:buNone/>
            </a:pP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b80e97c6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b80e97c6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a:p>
            <a:pPr indent="0" lvl="0" marL="0" rtl="0" algn="l">
              <a:spcBef>
                <a:spcPts val="0"/>
              </a:spcBef>
              <a:spcAft>
                <a:spcPts val="0"/>
              </a:spcAft>
              <a:buNone/>
            </a:pPr>
            <a:r>
              <a:t/>
            </a:r>
            <a:endParaRPr/>
          </a:p>
          <a:p>
            <a:pPr indent="0" lvl="0" marL="0" rtl="0" algn="l">
              <a:lnSpc>
                <a:spcPct val="115000"/>
              </a:lnSpc>
              <a:spcBef>
                <a:spcPts val="0"/>
              </a:spcBef>
              <a:spcAft>
                <a:spcPts val="1600"/>
              </a:spcAft>
              <a:buNone/>
            </a:pPr>
            <a:r>
              <a:rPr lang="en">
                <a:latin typeface="Roboto"/>
                <a:ea typeface="Roboto"/>
                <a:cs typeface="Roboto"/>
                <a:sym typeface="Roboto"/>
              </a:rPr>
              <a:t>If impossible to collect all updates, then these would represent a different asset to collect.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bd713603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bd713603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b80e97c62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b80e97c62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latin typeface="Roboto"/>
                <a:ea typeface="Roboto"/>
                <a:cs typeface="Roboto"/>
                <a:sym typeface="Roboto"/>
              </a:rPr>
              <a:t>Could include, but not limited to: </a:t>
            </a:r>
            <a:endParaRPr>
              <a:latin typeface="Roboto"/>
              <a:ea typeface="Roboto"/>
              <a:cs typeface="Roboto"/>
              <a:sym typeface="Roboto"/>
            </a:endParaRPr>
          </a:p>
          <a:p>
            <a:pPr indent="-298450" lvl="0" marL="457200" rtl="0" algn="l">
              <a:spcBef>
                <a:spcPts val="0"/>
              </a:spcBef>
              <a:spcAft>
                <a:spcPts val="0"/>
              </a:spcAft>
              <a:buClr>
                <a:srgbClr val="000000"/>
              </a:buClr>
              <a:buSzPts val="1100"/>
              <a:buFont typeface="Roboto"/>
              <a:buChar char="●"/>
            </a:pPr>
            <a:r>
              <a:rPr lang="en">
                <a:latin typeface="Roboto"/>
                <a:ea typeface="Roboto"/>
                <a:cs typeface="Roboto"/>
                <a:sym typeface="Roboto"/>
              </a:rPr>
              <a:t>Plastic case, as typical in most modern games - health warning typically inside. No longer common to get instruction materials inside packaging. However in some cases the physical instructions become an added value selling proposition. Limited Run for example send limited sets of physical games for eg hundreds of dollars.</a:t>
            </a:r>
            <a:endParaRPr>
              <a:latin typeface="Roboto"/>
              <a:ea typeface="Roboto"/>
              <a:cs typeface="Roboto"/>
              <a:sym typeface="Roboto"/>
            </a:endParaRPr>
          </a:p>
          <a:p>
            <a:pPr indent="0" lvl="0" marL="0" rtl="0" algn="l">
              <a:spcBef>
                <a:spcPts val="0"/>
              </a:spcBef>
              <a:spcAft>
                <a:spcPts val="0"/>
              </a:spcAft>
              <a:buNone/>
            </a:pP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b80e97c62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b80e97c62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6b80e97c62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6b80e97c62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6b80e97c62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6b80e97c62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6bdde95c5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bdde95c5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7065bcc1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7065bcc1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b80e97c62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b80e97c62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b80e97c62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b80e97c62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bdde95c5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bdde95c5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6b80e97c62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6b80e97c62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6bdde95c5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6bdde95c5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6bdde95c5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6bdde95c5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b80e97c62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b80e97c62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6bdde95c5c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6bdde95c5c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6b80e97c62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6b80e97c62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6bdde95c5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6bdde95c5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7065bcc14c_1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065bcc14c_1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6b80e97c62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6b80e97c62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a:p>
            <a:pPr indent="0" lvl="0" marL="0" rtl="0" algn="l">
              <a:spcBef>
                <a:spcPts val="0"/>
              </a:spcBef>
              <a:spcAft>
                <a:spcPts val="0"/>
              </a:spcAft>
              <a:buNone/>
            </a:pPr>
            <a:r>
              <a:t/>
            </a:r>
            <a:endParaRPr/>
          </a:p>
          <a:p>
            <a:pPr indent="-381000" lvl="1" marL="914400" rtl="0" algn="l">
              <a:spcBef>
                <a:spcPts val="0"/>
              </a:spcBef>
              <a:spcAft>
                <a:spcPts val="0"/>
              </a:spcAft>
              <a:buClr>
                <a:srgbClr val="000000"/>
              </a:buClr>
              <a:buSzPts val="2400"/>
              <a:buFont typeface="Roboto"/>
              <a:buChar char="○"/>
            </a:pPr>
            <a:r>
              <a:rPr lang="en" sz="2400">
                <a:highlight>
                  <a:schemeClr val="lt1"/>
                </a:highlight>
                <a:latin typeface="Roboto"/>
                <a:ea typeface="Roboto"/>
                <a:cs typeface="Roboto"/>
                <a:sym typeface="Roboto"/>
              </a:rPr>
              <a:t> Some footage of gameplay (eg from promotional trailer) may be all that remains from lost games. Check fair use or similar for online gameplay, possibly. </a:t>
            </a:r>
            <a:endParaRPr sz="2400">
              <a:highlight>
                <a:schemeClr val="lt1"/>
              </a:highlight>
              <a:latin typeface="Roboto"/>
              <a:ea typeface="Roboto"/>
              <a:cs typeface="Roboto"/>
              <a:sym typeface="Roboto"/>
            </a:endParaRPr>
          </a:p>
          <a:p>
            <a:pPr indent="0" lvl="0" marL="0" rtl="0" algn="l">
              <a:spcBef>
                <a:spcPts val="0"/>
              </a:spcBef>
              <a:spcAft>
                <a:spcPts val="0"/>
              </a:spcAft>
              <a:buNone/>
            </a:pPr>
            <a:r>
              <a:t/>
            </a:r>
            <a:endParaRPr sz="2400">
              <a:highlight>
                <a:schemeClr val="lt1"/>
              </a:highlight>
              <a:latin typeface="Roboto"/>
              <a:ea typeface="Roboto"/>
              <a:cs typeface="Roboto"/>
              <a:sym typeface="Roboto"/>
            </a:endParaRPr>
          </a:p>
          <a:p>
            <a:pPr indent="0" lvl="0" marL="0" rtl="0" algn="l">
              <a:spcBef>
                <a:spcPts val="0"/>
              </a:spcBef>
              <a:spcAft>
                <a:spcPts val="0"/>
              </a:spcAft>
              <a:buNone/>
            </a:pPr>
            <a:r>
              <a:rPr lang="en" sz="2400">
                <a:highlight>
                  <a:schemeClr val="lt1"/>
                </a:highlight>
                <a:latin typeface="Roboto"/>
                <a:ea typeface="Roboto"/>
                <a:cs typeface="Roboto"/>
                <a:sym typeface="Roboto"/>
              </a:rPr>
              <a:t>Image is screen grab from YouTube </a:t>
            </a:r>
            <a:endParaRPr sz="2400">
              <a:highlight>
                <a:schemeClr val="lt1"/>
              </a:highlight>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7065bcc14c_1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7065bcc14c_1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6bbf73841f_4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6bbf73841f_4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7065bcc14c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065bcc14c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 </a:t>
            </a:r>
            <a:endParaRPr sz="1400">
              <a:solidFill>
                <a:schemeClr val="accent3"/>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chemeClr val="accent3"/>
              </a:solidFill>
              <a:latin typeface="Roboto"/>
              <a:ea typeface="Roboto"/>
              <a:cs typeface="Roboto"/>
              <a:sym typeface="Roboto"/>
            </a:endParaRPr>
          </a:p>
          <a:p>
            <a:pPr indent="0" lvl="0" marL="0" rtl="0" algn="l">
              <a:lnSpc>
                <a:spcPct val="115000"/>
              </a:lnSpc>
              <a:spcBef>
                <a:spcPts val="1600"/>
              </a:spcBef>
              <a:spcAft>
                <a:spcPts val="0"/>
              </a:spcAft>
              <a:buNone/>
            </a:pPr>
            <a:r>
              <a:rPr lang="en" sz="1800">
                <a:latin typeface="Roboto"/>
                <a:ea typeface="Roboto"/>
                <a:cs typeface="Roboto"/>
                <a:sym typeface="Roboto"/>
              </a:rPr>
              <a:t>Questions from the wider group</a:t>
            </a:r>
            <a:endParaRPr sz="1800">
              <a:latin typeface="Roboto"/>
              <a:ea typeface="Roboto"/>
              <a:cs typeface="Roboto"/>
              <a:sym typeface="Roboto"/>
            </a:endParaRPr>
          </a:p>
          <a:p>
            <a:pPr indent="-304800" lvl="0" marL="457200" rtl="0" algn="l">
              <a:lnSpc>
                <a:spcPct val="115000"/>
              </a:lnSpc>
              <a:spcBef>
                <a:spcPts val="1600"/>
              </a:spcBef>
              <a:spcAft>
                <a:spcPts val="0"/>
              </a:spcAft>
              <a:buClr>
                <a:srgbClr val="000000"/>
              </a:buClr>
              <a:buSzPts val="1200"/>
              <a:buFont typeface="Roboto"/>
              <a:buChar char="●"/>
            </a:pPr>
            <a:r>
              <a:rPr lang="en" sz="1200">
                <a:latin typeface="Roboto"/>
                <a:ea typeface="Roboto"/>
                <a:cs typeface="Roboto"/>
                <a:sym typeface="Roboto"/>
              </a:rPr>
              <a:t>Defining the work </a:t>
            </a:r>
            <a:endParaRPr sz="1200">
              <a:latin typeface="Roboto"/>
              <a:ea typeface="Roboto"/>
              <a:cs typeface="Roboto"/>
              <a:sym typeface="Roboto"/>
            </a:endParaRPr>
          </a:p>
          <a:p>
            <a:pPr indent="-304800" lvl="1" marL="9144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Software, hardware, peripherals, fan culture</a:t>
            </a:r>
            <a:endParaRPr sz="1200">
              <a:latin typeface="Roboto"/>
              <a:ea typeface="Roboto"/>
              <a:cs typeface="Roboto"/>
              <a:sym typeface="Roboto"/>
            </a:endParaRPr>
          </a:p>
          <a:p>
            <a:pPr indent="-304800" lvl="1" marL="9144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Shift to gaming as a service  → impact of not being able to collect the game media → something that will impact collecting more broadly, especially in regards to software preservation</a:t>
            </a:r>
            <a:endParaRPr sz="1200">
              <a:latin typeface="Roboto"/>
              <a:ea typeface="Roboto"/>
              <a:cs typeface="Roboto"/>
              <a:sym typeface="Roboto"/>
            </a:endParaRPr>
          </a:p>
          <a:p>
            <a:pPr indent="-304800" lvl="0" marL="4572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Finding out who’s collecting games outside of the UK</a:t>
            </a:r>
            <a:endParaRPr sz="1200">
              <a:latin typeface="Roboto"/>
              <a:ea typeface="Roboto"/>
              <a:cs typeface="Roboto"/>
              <a:sym typeface="Roboto"/>
            </a:endParaRPr>
          </a:p>
          <a:p>
            <a:pPr indent="-304800" lvl="1" marL="9144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Are our challenges already solved? </a:t>
            </a:r>
            <a:endParaRPr sz="1200">
              <a:latin typeface="Roboto"/>
              <a:ea typeface="Roboto"/>
              <a:cs typeface="Roboto"/>
              <a:sym typeface="Roboto"/>
            </a:endParaRPr>
          </a:p>
          <a:p>
            <a:pPr indent="-304800" lvl="0" marL="4572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Preservation work happening outside the context of collecting organisations </a:t>
            </a:r>
            <a:endParaRPr sz="1200">
              <a:latin typeface="Roboto"/>
              <a:ea typeface="Roboto"/>
              <a:cs typeface="Roboto"/>
              <a:sym typeface="Roboto"/>
            </a:endParaRPr>
          </a:p>
          <a:p>
            <a:pPr indent="-304800" lvl="1" marL="9144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Heavily proprietary commercial companies </a:t>
            </a:r>
            <a:endParaRPr sz="1200">
              <a:latin typeface="Roboto"/>
              <a:ea typeface="Roboto"/>
              <a:cs typeface="Roboto"/>
              <a:sym typeface="Roboto"/>
            </a:endParaRPr>
          </a:p>
          <a:p>
            <a:pPr indent="-304800" lvl="2" marL="13716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Competing technologies leading to rapid obsolescence </a:t>
            </a:r>
            <a:endParaRPr sz="1200">
              <a:latin typeface="Roboto"/>
              <a:ea typeface="Roboto"/>
              <a:cs typeface="Roboto"/>
              <a:sym typeface="Roboto"/>
            </a:endParaRPr>
          </a:p>
          <a:p>
            <a:pPr indent="-304800" lvl="2" marL="13716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Solving the problem, but not sharing the solution for the preservation community to benefit </a:t>
            </a:r>
            <a:endParaRPr sz="1200">
              <a:latin typeface="Roboto"/>
              <a:ea typeface="Roboto"/>
              <a:cs typeface="Roboto"/>
              <a:sym typeface="Roboto"/>
            </a:endParaRPr>
          </a:p>
          <a:p>
            <a:pPr indent="-304800" lvl="2" marL="13716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Do we not focus on these companies and instead make the assumption that preservation is likely happening? Focus on smaller companies, niche but culturally significant video games </a:t>
            </a:r>
            <a:endParaRPr sz="1200">
              <a:latin typeface="Roboto"/>
              <a:ea typeface="Roboto"/>
              <a:cs typeface="Roboto"/>
              <a:sym typeface="Roboto"/>
            </a:endParaRPr>
          </a:p>
          <a:p>
            <a:pPr indent="-304800" lvl="2" marL="1371600" rtl="0" algn="l">
              <a:lnSpc>
                <a:spcPct val="115000"/>
              </a:lnSpc>
              <a:spcBef>
                <a:spcPts val="0"/>
              </a:spcBef>
              <a:spcAft>
                <a:spcPts val="0"/>
              </a:spcAft>
              <a:buClr>
                <a:schemeClr val="dk2"/>
              </a:buClr>
              <a:buSzPts val="1200"/>
              <a:buFont typeface="Roboto"/>
              <a:buChar char="■"/>
            </a:pPr>
            <a:r>
              <a:rPr lang="en" sz="1200">
                <a:latin typeface="Roboto"/>
                <a:ea typeface="Roboto"/>
                <a:cs typeface="Roboto"/>
                <a:sym typeface="Roboto"/>
              </a:rPr>
              <a:t>Should our focus be games whose code is open source and cross platform compatible </a:t>
            </a:r>
            <a:endParaRPr sz="1200">
              <a:latin typeface="Roboto"/>
              <a:ea typeface="Roboto"/>
              <a:cs typeface="Roboto"/>
              <a:sym typeface="Roboto"/>
            </a:endParaRPr>
          </a:p>
          <a:p>
            <a:pPr indent="-304800" lvl="1" marL="9144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Pirate community ahead with emulation and metadata schemas </a:t>
            </a:r>
            <a:endParaRPr sz="1200">
              <a:latin typeface="Roboto"/>
              <a:ea typeface="Roboto"/>
              <a:cs typeface="Roboto"/>
              <a:sym typeface="Roboto"/>
            </a:endParaRPr>
          </a:p>
          <a:p>
            <a:pPr indent="-304800" lvl="2" marL="13716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Risks of getting involved or not getting involved </a:t>
            </a:r>
            <a:endParaRPr sz="1200">
              <a:latin typeface="Roboto"/>
              <a:ea typeface="Roboto"/>
              <a:cs typeface="Roboto"/>
              <a:sym typeface="Roboto"/>
            </a:endParaRPr>
          </a:p>
          <a:p>
            <a:pPr indent="-304800" lvl="2" marL="13716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Could antagonise rights holders or compromise our funding opportunities </a:t>
            </a:r>
            <a:endParaRPr sz="1200">
              <a:latin typeface="Roboto"/>
              <a:ea typeface="Roboto"/>
              <a:cs typeface="Roboto"/>
              <a:sym typeface="Roboto"/>
            </a:endParaRPr>
          </a:p>
          <a:p>
            <a:pPr indent="-304800" lvl="0" marL="457200" rtl="0" algn="l">
              <a:lnSpc>
                <a:spcPct val="115000"/>
              </a:lnSpc>
              <a:spcBef>
                <a:spcPts val="0"/>
              </a:spcBef>
              <a:spcAft>
                <a:spcPts val="0"/>
              </a:spcAft>
              <a:buClr>
                <a:srgbClr val="000000"/>
              </a:buClr>
              <a:buSzPts val="1200"/>
              <a:buFont typeface="Roboto"/>
              <a:buChar char="●"/>
            </a:pPr>
            <a:r>
              <a:rPr lang="en" sz="1200">
                <a:latin typeface="Roboto"/>
                <a:ea typeface="Roboto"/>
                <a:cs typeface="Roboto"/>
                <a:sym typeface="Roboto"/>
              </a:rPr>
              <a:t>Knowing / anticipating what users want to access </a:t>
            </a:r>
            <a:endParaRPr sz="1200">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065bcc14c_1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065bcc14c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Questions that have come up specifically within this group </a:t>
            </a:r>
            <a:endParaRPr>
              <a:latin typeface="Roboto"/>
              <a:ea typeface="Roboto"/>
              <a:cs typeface="Roboto"/>
              <a:sym typeface="Roboto"/>
            </a:endParaRPr>
          </a:p>
          <a:p>
            <a:pPr indent="-298450" lvl="0" marL="457200" rtl="0" algn="l">
              <a:lnSpc>
                <a:spcPct val="115000"/>
              </a:lnSpc>
              <a:spcBef>
                <a:spcPts val="1600"/>
              </a:spcBef>
              <a:spcAft>
                <a:spcPts val="0"/>
              </a:spcAft>
              <a:buClr>
                <a:srgbClr val="000000"/>
              </a:buClr>
              <a:buSzPts val="1100"/>
              <a:buFont typeface="Roboto"/>
              <a:buChar char="●"/>
            </a:pPr>
            <a:r>
              <a:rPr lang="en">
                <a:latin typeface="Roboto"/>
                <a:ea typeface="Roboto"/>
                <a:cs typeface="Roboto"/>
                <a:sym typeface="Roboto"/>
              </a:rPr>
              <a:t>Deciding what to collect</a:t>
            </a:r>
            <a:endParaRPr>
              <a:latin typeface="Roboto"/>
              <a:ea typeface="Roboto"/>
              <a:cs typeface="Roboto"/>
              <a:sym typeface="Roboto"/>
            </a:endParaRPr>
          </a:p>
          <a:p>
            <a:pPr indent="-298450" lvl="1" marL="9144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Fit with collecting policy / remit </a:t>
            </a:r>
            <a:endParaRPr>
              <a:latin typeface="Roboto"/>
              <a:ea typeface="Roboto"/>
              <a:cs typeface="Roboto"/>
              <a:sym typeface="Roboto"/>
            </a:endParaRPr>
          </a:p>
          <a:p>
            <a:pPr indent="-298450" lvl="1" marL="9144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Achievable and sustainable with workplace skills and infrastructure</a:t>
            </a:r>
            <a:endParaRPr>
              <a:latin typeface="Roboto"/>
              <a:ea typeface="Roboto"/>
              <a:cs typeface="Roboto"/>
              <a:sym typeface="Roboto"/>
            </a:endParaRPr>
          </a:p>
          <a:p>
            <a:pPr indent="-298450" lvl="1" marL="9144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Planned lifecycle and managing preservation and access over time  </a:t>
            </a:r>
            <a:endParaRPr>
              <a:latin typeface="Roboto"/>
              <a:ea typeface="Roboto"/>
              <a:cs typeface="Roboto"/>
              <a:sym typeface="Roboto"/>
            </a:endParaRPr>
          </a:p>
          <a:p>
            <a:pPr indent="-298450" lvl="1" marL="9144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Ties back into what an organisation is entitled to collect and its remit, but also what their users want to access and use the collection </a:t>
            </a:r>
            <a:endParaRPr>
              <a:latin typeface="Roboto"/>
              <a:ea typeface="Roboto"/>
              <a:cs typeface="Roboto"/>
              <a:sym typeface="Roboto"/>
            </a:endParaRPr>
          </a:p>
          <a:p>
            <a:pPr indent="-298450" lvl="1" marL="9144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These things might not necessarily align </a:t>
            </a:r>
            <a:endParaRPr>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How to create the bigger picture</a:t>
            </a:r>
            <a:endParaRPr>
              <a:latin typeface="Roboto"/>
              <a:ea typeface="Roboto"/>
              <a:cs typeface="Roboto"/>
              <a:sym typeface="Roboto"/>
            </a:endParaRPr>
          </a:p>
          <a:p>
            <a:pPr indent="-298450" lvl="1" marL="9144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How do you coordinate multiple organisations that want to collect the same work? </a:t>
            </a:r>
            <a:endParaRPr>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Communicating complexities to government and other funding bodies </a:t>
            </a:r>
            <a:endParaRPr>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Engagement with industry and makers </a:t>
            </a:r>
            <a:endParaRPr>
              <a:latin typeface="Roboto"/>
              <a:ea typeface="Roboto"/>
              <a:cs typeface="Roboto"/>
              <a:sym typeface="Roboto"/>
            </a:endParaRPr>
          </a:p>
          <a:p>
            <a:pPr indent="-298450" lvl="0" marL="4572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Orphan works licence for video games </a:t>
            </a:r>
            <a:endParaRPr>
              <a:latin typeface="Roboto"/>
              <a:ea typeface="Roboto"/>
              <a:cs typeface="Roboto"/>
              <a:sym typeface="Roboto"/>
            </a:endParaRPr>
          </a:p>
          <a:p>
            <a:pPr indent="-298450" lvl="1" marL="914400" rtl="0" algn="l">
              <a:lnSpc>
                <a:spcPct val="115000"/>
              </a:lnSpc>
              <a:spcBef>
                <a:spcPts val="0"/>
              </a:spcBef>
              <a:spcAft>
                <a:spcPts val="0"/>
              </a:spcAft>
              <a:buClr>
                <a:srgbClr val="000000"/>
              </a:buClr>
              <a:buSzPts val="1100"/>
              <a:buFont typeface="Roboto"/>
              <a:buChar char="○"/>
            </a:pPr>
            <a:r>
              <a:rPr lang="en">
                <a:latin typeface="Roboto"/>
                <a:ea typeface="Roboto"/>
                <a:cs typeface="Roboto"/>
                <a:sym typeface="Roboto"/>
              </a:rPr>
              <a:t>copyright works where one or more of the right holders are unknown or cannot be located</a:t>
            </a:r>
            <a:endParaRPr>
              <a:latin typeface="Roboto"/>
              <a:ea typeface="Roboto"/>
              <a:cs typeface="Roboto"/>
              <a:sym typeface="Roboto"/>
            </a:endParaRPr>
          </a:p>
          <a:p>
            <a:pPr indent="-298450" lvl="1" marL="914400" rtl="0" algn="l">
              <a:lnSpc>
                <a:spcPct val="115000"/>
              </a:lnSpc>
              <a:spcBef>
                <a:spcPts val="0"/>
              </a:spcBef>
              <a:spcAft>
                <a:spcPts val="0"/>
              </a:spcAft>
              <a:buClr>
                <a:schemeClr val="dk2"/>
              </a:buClr>
              <a:buSzPts val="1100"/>
              <a:buFont typeface="Roboto"/>
              <a:buChar char="○"/>
            </a:pPr>
            <a:r>
              <a:rPr lang="en">
                <a:latin typeface="Roboto"/>
                <a:ea typeface="Roboto"/>
                <a:cs typeface="Roboto"/>
                <a:sym typeface="Roboto"/>
              </a:rPr>
              <a:t>In the UK, such a license exists for film, music, and sound → could it exist for games as well as and aid in their preservation and access </a:t>
            </a:r>
            <a:endParaRPr>
              <a:latin typeface="Roboto"/>
              <a:ea typeface="Roboto"/>
              <a:cs typeface="Roboto"/>
              <a:sym typeface="Roboto"/>
            </a:endParaRPr>
          </a:p>
          <a:p>
            <a:pPr indent="0" lvl="0" marL="0" rtl="0" algn="l">
              <a:lnSpc>
                <a:spcPct val="115000"/>
              </a:lnSpc>
              <a:spcBef>
                <a:spcPts val="1600"/>
              </a:spcBef>
              <a:spcAft>
                <a:spcPts val="0"/>
              </a:spcAft>
              <a:buNone/>
            </a:pPr>
            <a:r>
              <a:t/>
            </a:r>
            <a:endParaRPr sz="1800">
              <a:solidFill>
                <a:schemeClr val="accent3"/>
              </a:solidFill>
              <a:latin typeface="Roboto"/>
              <a:ea typeface="Roboto"/>
              <a:cs typeface="Roboto"/>
              <a:sym typeface="Roboto"/>
            </a:endParaRPr>
          </a:p>
          <a:p>
            <a:pPr indent="0" lvl="0" marL="0" rtl="0" algn="l">
              <a:spcBef>
                <a:spcPts val="16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065bcc14c_1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065bcc14c_1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6b80e97c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6b80e97c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6bdde95c5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6bdde95c5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b80e97c62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b80e97c62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chemeClr val="lt1"/>
                </a:highlight>
                <a:latin typeface="Roboto"/>
                <a:ea typeface="Roboto"/>
                <a:cs typeface="Roboto"/>
                <a:sym typeface="Roboto"/>
              </a:rPr>
              <a:t>Physical device that outputs a video signal to display a video game </a:t>
            </a:r>
            <a:endParaRPr>
              <a:highlight>
                <a:schemeClr val="lt1"/>
              </a:highlight>
              <a:latin typeface="Roboto"/>
              <a:ea typeface="Roboto"/>
              <a:cs typeface="Roboto"/>
              <a:sym typeface="Roboto"/>
            </a:endParaRPr>
          </a:p>
          <a:p>
            <a:pPr indent="0" lvl="0" marL="0" rtl="0" algn="l">
              <a:spcBef>
                <a:spcPts val="0"/>
              </a:spcBef>
              <a:spcAft>
                <a:spcPts val="0"/>
              </a:spcAft>
              <a:buNone/>
            </a:pPr>
            <a:r>
              <a:t/>
            </a:r>
            <a:endParaRPr>
              <a:highlight>
                <a:schemeClr val="lt1"/>
              </a:highlight>
              <a:latin typeface="Roboto"/>
              <a:ea typeface="Roboto"/>
              <a:cs typeface="Roboto"/>
              <a:sym typeface="Roboto"/>
            </a:endParaRPr>
          </a:p>
          <a:p>
            <a:pPr indent="0" lvl="0" marL="0" rtl="0" algn="l">
              <a:spcBef>
                <a:spcPts val="0"/>
              </a:spcBef>
              <a:spcAft>
                <a:spcPts val="0"/>
              </a:spcAft>
              <a:buNone/>
            </a:pPr>
            <a:r>
              <a:rPr i="1" lang="en">
                <a:highlight>
                  <a:schemeClr val="lt1"/>
                </a:highlight>
                <a:latin typeface="Roboto"/>
                <a:ea typeface="Roboto"/>
                <a:cs typeface="Roboto"/>
                <a:sym typeface="Roboto"/>
              </a:rPr>
              <a:t>Hellblade </a:t>
            </a:r>
            <a:endParaRPr i="1">
              <a:highlight>
                <a:schemeClr val="lt1"/>
              </a:highlight>
              <a:latin typeface="Roboto"/>
              <a:ea typeface="Roboto"/>
              <a:cs typeface="Roboto"/>
              <a:sym typeface="Roboto"/>
            </a:endParaRPr>
          </a:p>
          <a:p>
            <a:pPr indent="-298450" lvl="0" marL="457200" rtl="0" algn="l">
              <a:spcBef>
                <a:spcPts val="0"/>
              </a:spcBef>
              <a:spcAft>
                <a:spcPts val="0"/>
              </a:spcAft>
              <a:buSzPts val="1100"/>
              <a:buFont typeface="Roboto"/>
              <a:buChar char="●"/>
            </a:pPr>
            <a:r>
              <a:rPr lang="en">
                <a:highlight>
                  <a:schemeClr val="lt1"/>
                </a:highlight>
                <a:latin typeface="Roboto"/>
                <a:ea typeface="Roboto"/>
                <a:cs typeface="Roboto"/>
                <a:sym typeface="Roboto"/>
              </a:rPr>
              <a:t>Created for PC, then PS4, then XBox1, then Nintendo Switch. </a:t>
            </a:r>
            <a:endParaRPr>
              <a:highlight>
                <a:schemeClr val="lt1"/>
              </a:highlight>
              <a:latin typeface="Roboto"/>
              <a:ea typeface="Roboto"/>
              <a:cs typeface="Roboto"/>
              <a:sym typeface="Roboto"/>
            </a:endParaRPr>
          </a:p>
          <a:p>
            <a:pPr indent="-298450" lvl="0" marL="457200" rtl="0" algn="l">
              <a:spcBef>
                <a:spcPts val="0"/>
              </a:spcBef>
              <a:spcAft>
                <a:spcPts val="0"/>
              </a:spcAft>
              <a:buSzPts val="1100"/>
              <a:buFont typeface="Roboto"/>
              <a:buChar char="●"/>
            </a:pPr>
            <a:r>
              <a:rPr lang="en">
                <a:highlight>
                  <a:schemeClr val="lt1"/>
                </a:highlight>
                <a:latin typeface="Roboto"/>
                <a:ea typeface="Roboto"/>
                <a:cs typeface="Roboto"/>
                <a:sym typeface="Roboto"/>
              </a:rPr>
              <a:t>PC and PS4 versions have VR component, other versions don't  - so a collecting question.</a:t>
            </a:r>
            <a:endParaRPr>
              <a:highlight>
                <a:schemeClr val="lt1"/>
              </a:highlight>
              <a:latin typeface="Roboto"/>
              <a:ea typeface="Roboto"/>
              <a:cs typeface="Roboto"/>
              <a:sym typeface="Roboto"/>
            </a:endParaRPr>
          </a:p>
          <a:p>
            <a:pPr indent="0" lvl="0" marL="0" rtl="0" algn="l">
              <a:spcBef>
                <a:spcPts val="0"/>
              </a:spcBef>
              <a:spcAft>
                <a:spcPts val="0"/>
              </a:spcAft>
              <a:buNone/>
            </a:pPr>
            <a:r>
              <a:t/>
            </a:r>
            <a:endParaRPr sz="2400">
              <a:solidFill>
                <a:schemeClr val="accent3"/>
              </a:solidFill>
              <a:highlight>
                <a:schemeClr val="lt1"/>
              </a:highlight>
              <a:latin typeface="Roboto"/>
              <a:ea typeface="Roboto"/>
              <a:cs typeface="Roboto"/>
              <a:sym typeface="Roboto"/>
            </a:endParaRPr>
          </a:p>
          <a:p>
            <a:pPr indent="0" lvl="0" marL="0" rtl="0" algn="l">
              <a:spcBef>
                <a:spcPts val="0"/>
              </a:spcBef>
              <a:spcAft>
                <a:spcPts val="0"/>
              </a:spcAft>
              <a:buNone/>
            </a:pPr>
            <a:r>
              <a:rPr lang="en" sz="2400">
                <a:solidFill>
                  <a:schemeClr val="accent3"/>
                </a:solidFill>
                <a:highlight>
                  <a:schemeClr val="lt1"/>
                </a:highlight>
                <a:latin typeface="Roboto"/>
                <a:ea typeface="Roboto"/>
                <a:cs typeface="Roboto"/>
                <a:sym typeface="Roboto"/>
              </a:rPr>
              <a:t>Image from: </a:t>
            </a:r>
            <a:r>
              <a:rPr lang="en" u="sng">
                <a:solidFill>
                  <a:schemeClr val="hlink"/>
                </a:solidFill>
                <a:hlinkClick r:id="rId2"/>
              </a:rPr>
              <a:t>https://thegeek.games/2019/02/14/nintendo-direct-hellblade-senuas-sacrifice-switch-psychosis-video/</a:t>
            </a:r>
            <a:r>
              <a:rPr lang="en" sz="2400">
                <a:solidFill>
                  <a:schemeClr val="accent3"/>
                </a:solidFill>
                <a:highlight>
                  <a:schemeClr val="lt1"/>
                </a:highlight>
                <a:latin typeface="Roboto"/>
                <a:ea typeface="Roboto"/>
                <a:cs typeface="Roboto"/>
                <a:sym typeface="Roboto"/>
              </a:rPr>
              <a:t> </a:t>
            </a:r>
            <a:endParaRPr sz="2400">
              <a:solidFill>
                <a:schemeClr val="accent3"/>
              </a:solidFill>
              <a:highlight>
                <a:schemeClr val="lt1"/>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1"/>
              </a:buClr>
              <a:buSzPts val="12000"/>
              <a:buNone/>
              <a:defRPr sz="12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1600"/>
              </a:spcBef>
              <a:spcAft>
                <a:spcPts val="0"/>
              </a:spcAft>
              <a:buClr>
                <a:schemeClr val="lt1"/>
              </a:buClr>
              <a:buSzPts val="1400"/>
              <a:buChar char="○"/>
              <a:defRPr>
                <a:solidFill>
                  <a:schemeClr val="lt1"/>
                </a:solidFill>
              </a:defRPr>
            </a:lvl2pPr>
            <a:lvl3pPr indent="-317500" lvl="2" marL="1371600" rtl="0" algn="ctr">
              <a:spcBef>
                <a:spcPts val="1600"/>
              </a:spcBef>
              <a:spcAft>
                <a:spcPts val="0"/>
              </a:spcAft>
              <a:buClr>
                <a:schemeClr val="lt1"/>
              </a:buClr>
              <a:buSzPts val="1400"/>
              <a:buChar char="■"/>
              <a:defRPr>
                <a:solidFill>
                  <a:schemeClr val="lt1"/>
                </a:solidFill>
              </a:defRPr>
            </a:lvl3pPr>
            <a:lvl4pPr indent="-317500" lvl="3" marL="1828800" rtl="0" algn="ctr">
              <a:spcBef>
                <a:spcPts val="1600"/>
              </a:spcBef>
              <a:spcAft>
                <a:spcPts val="0"/>
              </a:spcAft>
              <a:buClr>
                <a:schemeClr val="lt1"/>
              </a:buClr>
              <a:buSzPts val="1400"/>
              <a:buChar char="●"/>
              <a:defRPr>
                <a:solidFill>
                  <a:schemeClr val="lt1"/>
                </a:solidFill>
              </a:defRPr>
            </a:lvl4pPr>
            <a:lvl5pPr indent="-317500" lvl="4" marL="2286000" rtl="0" algn="ctr">
              <a:spcBef>
                <a:spcPts val="1600"/>
              </a:spcBef>
              <a:spcAft>
                <a:spcPts val="0"/>
              </a:spcAft>
              <a:buClr>
                <a:schemeClr val="lt1"/>
              </a:buClr>
              <a:buSzPts val="1400"/>
              <a:buChar char="○"/>
              <a:defRPr>
                <a:solidFill>
                  <a:schemeClr val="lt1"/>
                </a:solidFill>
              </a:defRPr>
            </a:lvl5pPr>
            <a:lvl6pPr indent="-317500" lvl="5" marL="2743200" rtl="0" algn="ctr">
              <a:spcBef>
                <a:spcPts val="1600"/>
              </a:spcBef>
              <a:spcAft>
                <a:spcPts val="0"/>
              </a:spcAft>
              <a:buClr>
                <a:schemeClr val="lt1"/>
              </a:buClr>
              <a:buSzPts val="1400"/>
              <a:buChar char="■"/>
              <a:defRPr>
                <a:solidFill>
                  <a:schemeClr val="lt1"/>
                </a:solidFill>
              </a:defRPr>
            </a:lvl6pPr>
            <a:lvl7pPr indent="-317500" lvl="6" marL="3200400" rtl="0" algn="ctr">
              <a:spcBef>
                <a:spcPts val="1600"/>
              </a:spcBef>
              <a:spcAft>
                <a:spcPts val="0"/>
              </a:spcAft>
              <a:buClr>
                <a:schemeClr val="lt1"/>
              </a:buClr>
              <a:buSzPts val="1400"/>
              <a:buChar char="●"/>
              <a:defRPr>
                <a:solidFill>
                  <a:schemeClr val="lt1"/>
                </a:solidFill>
              </a:defRPr>
            </a:lvl7pPr>
            <a:lvl8pPr indent="-317500" lvl="7" marL="3657600" rtl="0" algn="ctr">
              <a:spcBef>
                <a:spcPts val="1600"/>
              </a:spcBef>
              <a:spcAft>
                <a:spcPts val="0"/>
              </a:spcAft>
              <a:buClr>
                <a:schemeClr val="lt1"/>
              </a:buClr>
              <a:buSzPts val="1400"/>
              <a:buChar char="○"/>
              <a:defRPr>
                <a:solidFill>
                  <a:schemeClr val="lt1"/>
                </a:solidFill>
              </a:defRPr>
            </a:lvl8pPr>
            <a:lvl9pPr indent="-317500" lvl="8" marL="4114800" rtl="0" algn="ctr">
              <a:spcBef>
                <a:spcPts val="1600"/>
              </a:spcBef>
              <a:spcAft>
                <a:spcPts val="160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1"/>
                </a:solidFill>
                <a:latin typeface="Roboto"/>
                <a:ea typeface="Roboto"/>
                <a:cs typeface="Roboto"/>
                <a:sym typeface="Roboto"/>
              </a:defRPr>
            </a:lvl1pPr>
            <a:lvl2pPr lvl="1" rtl="0" algn="r">
              <a:buNone/>
              <a:defRPr sz="1000">
                <a:solidFill>
                  <a:schemeClr val="lt1"/>
                </a:solidFill>
                <a:latin typeface="Roboto"/>
                <a:ea typeface="Roboto"/>
                <a:cs typeface="Roboto"/>
                <a:sym typeface="Roboto"/>
              </a:defRPr>
            </a:lvl2pPr>
            <a:lvl3pPr lvl="2" rtl="0" algn="r">
              <a:buNone/>
              <a:defRPr sz="1000">
                <a:solidFill>
                  <a:schemeClr val="lt1"/>
                </a:solidFill>
                <a:latin typeface="Roboto"/>
                <a:ea typeface="Roboto"/>
                <a:cs typeface="Roboto"/>
                <a:sym typeface="Roboto"/>
              </a:defRPr>
            </a:lvl3pPr>
            <a:lvl4pPr lvl="3" rtl="0" algn="r">
              <a:buNone/>
              <a:defRPr sz="1000">
                <a:solidFill>
                  <a:schemeClr val="lt1"/>
                </a:solidFill>
                <a:latin typeface="Roboto"/>
                <a:ea typeface="Roboto"/>
                <a:cs typeface="Roboto"/>
                <a:sym typeface="Roboto"/>
              </a:defRPr>
            </a:lvl4pPr>
            <a:lvl5pPr lvl="4" rtl="0" algn="r">
              <a:buNone/>
              <a:defRPr sz="1000">
                <a:solidFill>
                  <a:schemeClr val="lt1"/>
                </a:solidFill>
                <a:latin typeface="Roboto"/>
                <a:ea typeface="Roboto"/>
                <a:cs typeface="Roboto"/>
                <a:sym typeface="Roboto"/>
              </a:defRPr>
            </a:lvl5pPr>
            <a:lvl6pPr lvl="5" rtl="0" algn="r">
              <a:buNone/>
              <a:defRPr sz="1000">
                <a:solidFill>
                  <a:schemeClr val="lt1"/>
                </a:solidFill>
                <a:latin typeface="Roboto"/>
                <a:ea typeface="Roboto"/>
                <a:cs typeface="Roboto"/>
                <a:sym typeface="Roboto"/>
              </a:defRPr>
            </a:lvl6pPr>
            <a:lvl7pPr lvl="6" rtl="0" algn="r">
              <a:buNone/>
              <a:defRPr sz="1000">
                <a:solidFill>
                  <a:schemeClr val="lt1"/>
                </a:solidFill>
                <a:latin typeface="Roboto"/>
                <a:ea typeface="Roboto"/>
                <a:cs typeface="Roboto"/>
                <a:sym typeface="Roboto"/>
              </a:defRPr>
            </a:lvl7pPr>
            <a:lvl8pPr lvl="7" rtl="0" algn="r">
              <a:buNone/>
              <a:defRPr sz="1000">
                <a:solidFill>
                  <a:schemeClr val="lt1"/>
                </a:solidFill>
                <a:latin typeface="Roboto"/>
                <a:ea typeface="Roboto"/>
                <a:cs typeface="Roboto"/>
                <a:sym typeface="Roboto"/>
              </a:defRPr>
            </a:lvl8pPr>
            <a:lvl9pPr lvl="8" rtl="0"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hyperlink" Target="http://www.youtube.com/watch?v=PRQgOfb9EGc" TargetMode="External"/><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5.png"/><Relationship Id="rId6"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mailto:cs2059@cam.ac.uk" TargetMode="External"/><Relationship Id="rId4" Type="http://schemas.openxmlformats.org/officeDocument/2006/relationships/hyperlink" Target="mailto:Stephen.McConnachie@bfi.org.uk" TargetMode="External"/><Relationship Id="rId5"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bit.ly/videogamesmatrix"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48.pn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3"/>
          <p:cNvSpPr txBox="1"/>
          <p:nvPr>
            <p:ph type="ctrTitle"/>
          </p:nvPr>
        </p:nvSpPr>
        <p:spPr>
          <a:xfrm>
            <a:off x="460950" y="1359497"/>
            <a:ext cx="8222100" cy="838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i="1" lang="en">
                <a:solidFill>
                  <a:srgbClr val="1155CC"/>
                </a:solidFill>
              </a:rPr>
              <a:t>A Matrix for Video Game Collecting</a:t>
            </a:r>
            <a:endParaRPr i="1">
              <a:solidFill>
                <a:srgbClr val="1155CC"/>
              </a:solidFill>
            </a:endParaRPr>
          </a:p>
        </p:txBody>
      </p:sp>
      <p:sp>
        <p:nvSpPr>
          <p:cNvPr id="86" name="Google Shape;86;p13"/>
          <p:cNvSpPr txBox="1"/>
          <p:nvPr>
            <p:ph idx="1" type="subTitle"/>
          </p:nvPr>
        </p:nvSpPr>
        <p:spPr>
          <a:xfrm>
            <a:off x="460950" y="2355300"/>
            <a:ext cx="7821900" cy="4329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None/>
            </a:pPr>
            <a:r>
              <a:rPr i="1" lang="en">
                <a:solidFill>
                  <a:srgbClr val="1155CC"/>
                </a:solidFill>
              </a:rPr>
              <a:t>Caylin Smith, Digital Preservation Manager</a:t>
            </a:r>
            <a:endParaRPr i="1">
              <a:solidFill>
                <a:srgbClr val="1155CC"/>
              </a:solidFill>
            </a:endParaRPr>
          </a:p>
          <a:p>
            <a:pPr indent="0" lvl="0" marL="0" rtl="0" algn="just">
              <a:spcBef>
                <a:spcPts val="0"/>
              </a:spcBef>
              <a:spcAft>
                <a:spcPts val="0"/>
              </a:spcAft>
              <a:buNone/>
            </a:pPr>
            <a:r>
              <a:rPr i="1" lang="en">
                <a:solidFill>
                  <a:srgbClr val="1155CC"/>
                </a:solidFill>
              </a:rPr>
              <a:t>Cambridge University Library, @CaylinSSmith </a:t>
            </a:r>
            <a:endParaRPr i="1">
              <a:solidFill>
                <a:srgbClr val="1155CC"/>
              </a:solidFill>
            </a:endParaRPr>
          </a:p>
          <a:p>
            <a:pPr indent="0" lvl="0" marL="0" rtl="0" algn="just">
              <a:spcBef>
                <a:spcPts val="0"/>
              </a:spcBef>
              <a:spcAft>
                <a:spcPts val="0"/>
              </a:spcAft>
              <a:buNone/>
            </a:pPr>
            <a:r>
              <a:t/>
            </a:r>
            <a:endParaRPr i="1">
              <a:solidFill>
                <a:srgbClr val="1155CC"/>
              </a:solidFill>
            </a:endParaRPr>
          </a:p>
          <a:p>
            <a:pPr indent="0" lvl="0" marL="0" rtl="0" algn="just">
              <a:spcBef>
                <a:spcPts val="0"/>
              </a:spcBef>
              <a:spcAft>
                <a:spcPts val="0"/>
              </a:spcAft>
              <a:buNone/>
            </a:pPr>
            <a:r>
              <a:rPr i="1" lang="en">
                <a:solidFill>
                  <a:srgbClr val="1155CC"/>
                </a:solidFill>
              </a:rPr>
              <a:t>Stephen McConnachie, Head of Data and Digital Preservation British Film Institute, @mcnatch</a:t>
            </a:r>
            <a:endParaRPr i="1">
              <a:solidFill>
                <a:srgbClr val="1155CC"/>
              </a:solidFill>
            </a:endParaRPr>
          </a:p>
          <a:p>
            <a:pPr indent="0" lvl="0" marL="0" rtl="0" algn="just">
              <a:spcBef>
                <a:spcPts val="0"/>
              </a:spcBef>
              <a:spcAft>
                <a:spcPts val="0"/>
              </a:spcAft>
              <a:buNone/>
            </a:pPr>
            <a:r>
              <a:t/>
            </a:r>
            <a:endParaRPr i="1">
              <a:solidFill>
                <a:srgbClr val="1155CC"/>
              </a:solidFill>
            </a:endParaRPr>
          </a:p>
          <a:p>
            <a:pPr indent="0" lvl="0" marL="0" rtl="0" algn="just">
              <a:spcBef>
                <a:spcPts val="0"/>
              </a:spcBef>
              <a:spcAft>
                <a:spcPts val="0"/>
              </a:spcAft>
              <a:buNone/>
            </a:pPr>
            <a:r>
              <a:rPr i="1" lang="en">
                <a:solidFill>
                  <a:srgbClr val="1155CC"/>
                </a:solidFill>
              </a:rPr>
              <a:t>#NTTW4 / Budapest / December 6th 2019 </a:t>
            </a:r>
            <a:endParaRPr i="1">
              <a:solidFill>
                <a:srgbClr val="1155CC"/>
              </a:solidFill>
            </a:endParaRPr>
          </a:p>
        </p:txBody>
      </p:sp>
      <p:pic>
        <p:nvPicPr>
          <p:cNvPr id="87" name="Google Shape;87;p13"/>
          <p:cNvPicPr preferRelativeResize="0"/>
          <p:nvPr/>
        </p:nvPicPr>
        <p:blipFill>
          <a:blip r:embed="rId3">
            <a:alphaModFix/>
          </a:blip>
          <a:stretch>
            <a:fillRect/>
          </a:stretch>
        </p:blipFill>
        <p:spPr>
          <a:xfrm>
            <a:off x="8243575" y="106475"/>
            <a:ext cx="759200" cy="75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2"/>
          <p:cNvSpPr txBox="1"/>
          <p:nvPr/>
        </p:nvSpPr>
        <p:spPr>
          <a:xfrm>
            <a:off x="460800" y="317550"/>
            <a:ext cx="8222400" cy="39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latin typeface="Roboto"/>
                <a:ea typeface="Roboto"/>
                <a:cs typeface="Roboto"/>
                <a:sym typeface="Roboto"/>
              </a:rPr>
              <a:t>Controllers </a:t>
            </a:r>
            <a:endParaRPr sz="3200">
              <a:solidFill>
                <a:srgbClr val="1155CC"/>
              </a:solidFill>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rPr lang="en" sz="2200">
                <a:solidFill>
                  <a:srgbClr val="1155CC"/>
                </a:solidFill>
                <a:latin typeface="Roboto"/>
                <a:ea typeface="Roboto"/>
                <a:cs typeface="Roboto"/>
                <a:sym typeface="Roboto"/>
              </a:rPr>
              <a:t>Input device for video games </a:t>
            </a:r>
            <a:endParaRPr sz="2200">
              <a:solidFill>
                <a:srgbClr val="1155CC"/>
              </a:solidFill>
              <a:latin typeface="Roboto"/>
              <a:ea typeface="Roboto"/>
              <a:cs typeface="Roboto"/>
              <a:sym typeface="Roboto"/>
            </a:endParaRPr>
          </a:p>
          <a:p>
            <a:pPr indent="0" lvl="0" marL="0" rtl="0" algn="l">
              <a:spcBef>
                <a:spcPts val="0"/>
              </a:spcBef>
              <a:spcAft>
                <a:spcPts val="0"/>
              </a:spcAft>
              <a:buNone/>
            </a:pPr>
            <a:r>
              <a:t/>
            </a:r>
            <a:endParaRPr sz="2200">
              <a:solidFill>
                <a:schemeClr val="accent3"/>
              </a:solidFill>
              <a:highlight>
                <a:srgbClr val="FFFFFF"/>
              </a:highlight>
              <a:latin typeface="Roboto"/>
              <a:ea typeface="Roboto"/>
              <a:cs typeface="Roboto"/>
              <a:sym typeface="Roboto"/>
            </a:endParaRPr>
          </a:p>
          <a:p>
            <a:pPr indent="0" lvl="0" marL="0" rtl="0" algn="l">
              <a:spcBef>
                <a:spcPts val="0"/>
              </a:spcBef>
              <a:spcAft>
                <a:spcPts val="0"/>
              </a:spcAft>
              <a:buNone/>
            </a:pPr>
            <a:r>
              <a:rPr i="1" lang="en" sz="2200">
                <a:solidFill>
                  <a:srgbClr val="1155CC"/>
                </a:solidFill>
                <a:latin typeface="Roboto"/>
                <a:ea typeface="Roboto"/>
                <a:cs typeface="Roboto"/>
                <a:sym typeface="Roboto"/>
              </a:rPr>
              <a:t>Hellblade</a:t>
            </a:r>
            <a:r>
              <a:rPr lang="en" sz="2200">
                <a:solidFill>
                  <a:srgbClr val="1155CC"/>
                </a:solidFill>
                <a:latin typeface="Roboto"/>
                <a:ea typeface="Roboto"/>
                <a:cs typeface="Roboto"/>
                <a:sym typeface="Roboto"/>
              </a:rPr>
              <a:t> </a:t>
            </a:r>
            <a:endParaRPr sz="2200">
              <a:solidFill>
                <a:srgbClr val="1155CC"/>
              </a:solidFill>
              <a:latin typeface="Roboto"/>
              <a:ea typeface="Roboto"/>
              <a:cs typeface="Roboto"/>
              <a:sym typeface="Roboto"/>
            </a:endParaRPr>
          </a:p>
          <a:p>
            <a:pPr indent="-368300" lvl="0" marL="457200" rtl="0" algn="l">
              <a:spcBef>
                <a:spcPts val="0"/>
              </a:spcBef>
              <a:spcAft>
                <a:spcPts val="0"/>
              </a:spcAft>
              <a:buClr>
                <a:srgbClr val="1155CC"/>
              </a:buClr>
              <a:buSzPts val="2200"/>
              <a:buFont typeface="Roboto"/>
              <a:buChar char="●"/>
            </a:pPr>
            <a:r>
              <a:rPr lang="en" sz="2200">
                <a:solidFill>
                  <a:srgbClr val="1155CC"/>
                </a:solidFill>
                <a:latin typeface="Roboto"/>
                <a:ea typeface="Roboto"/>
                <a:cs typeface="Roboto"/>
                <a:sym typeface="Roboto"/>
              </a:rPr>
              <a:t>Standard </a:t>
            </a:r>
            <a:r>
              <a:rPr lang="en" sz="2200">
                <a:solidFill>
                  <a:srgbClr val="1155CC"/>
                </a:solidFill>
                <a:latin typeface="Roboto"/>
                <a:ea typeface="Roboto"/>
                <a:cs typeface="Roboto"/>
                <a:sym typeface="Roboto"/>
              </a:rPr>
              <a:t>proprietary</a:t>
            </a:r>
            <a:r>
              <a:rPr lang="en" sz="2200">
                <a:solidFill>
                  <a:srgbClr val="1155CC"/>
                </a:solidFill>
                <a:latin typeface="Roboto"/>
                <a:ea typeface="Roboto"/>
                <a:cs typeface="Roboto"/>
                <a:sym typeface="Roboto"/>
              </a:rPr>
              <a:t> controllers for all versions</a:t>
            </a:r>
            <a:endParaRPr sz="2200">
              <a:solidFill>
                <a:srgbClr val="1155CC"/>
              </a:solidFill>
              <a:latin typeface="Roboto"/>
              <a:ea typeface="Roboto"/>
              <a:cs typeface="Roboto"/>
              <a:sym typeface="Roboto"/>
            </a:endParaRPr>
          </a:p>
          <a:p>
            <a:pPr indent="-368300" lvl="0" marL="457200" rtl="0" algn="l">
              <a:spcBef>
                <a:spcPts val="0"/>
              </a:spcBef>
              <a:spcAft>
                <a:spcPts val="0"/>
              </a:spcAft>
              <a:buClr>
                <a:srgbClr val="1155CC"/>
              </a:buClr>
              <a:buSzPts val="2200"/>
              <a:buFont typeface="Roboto"/>
              <a:buChar char="●"/>
            </a:pPr>
            <a:r>
              <a:rPr lang="en" sz="2200">
                <a:solidFill>
                  <a:srgbClr val="1155CC"/>
                </a:solidFill>
                <a:latin typeface="Roboto"/>
                <a:ea typeface="Roboto"/>
                <a:cs typeface="Roboto"/>
                <a:sym typeface="Roboto"/>
              </a:rPr>
              <a:t>Keyboard for PC version </a:t>
            </a:r>
            <a:endParaRPr sz="2200">
              <a:solidFill>
                <a:srgbClr val="1155CC"/>
              </a:solidFill>
              <a:latin typeface="Roboto"/>
              <a:ea typeface="Roboto"/>
              <a:cs typeface="Roboto"/>
              <a:sym typeface="Roboto"/>
            </a:endParaRPr>
          </a:p>
          <a:p>
            <a:pPr indent="0" lvl="0" marL="0" rtl="0" algn="l">
              <a:spcBef>
                <a:spcPts val="0"/>
              </a:spcBef>
              <a:spcAft>
                <a:spcPts val="0"/>
              </a:spcAft>
              <a:buNone/>
            </a:pPr>
            <a:r>
              <a:t/>
            </a:r>
            <a:endParaRPr sz="2000">
              <a:solidFill>
                <a:srgbClr val="1155CC"/>
              </a:solidFill>
              <a:latin typeface="Roboto"/>
              <a:ea typeface="Roboto"/>
              <a:cs typeface="Roboto"/>
              <a:sym typeface="Roboto"/>
            </a:endParaRPr>
          </a:p>
        </p:txBody>
      </p:sp>
      <p:pic>
        <p:nvPicPr>
          <p:cNvPr id="152" name="Google Shape;152;p22"/>
          <p:cNvPicPr preferRelativeResize="0"/>
          <p:nvPr/>
        </p:nvPicPr>
        <p:blipFill>
          <a:blip r:embed="rId3">
            <a:alphaModFix/>
          </a:blip>
          <a:stretch>
            <a:fillRect/>
          </a:stretch>
        </p:blipFill>
        <p:spPr>
          <a:xfrm>
            <a:off x="7212250" y="3979000"/>
            <a:ext cx="885625" cy="885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Source code</a:t>
            </a:r>
            <a:endParaRPr sz="3200">
              <a:solidFill>
                <a:srgbClr val="1155CC"/>
              </a:solidFill>
            </a:endParaRPr>
          </a:p>
          <a:p>
            <a:pPr indent="0" lvl="0" marL="0" rtl="0" algn="l">
              <a:spcBef>
                <a:spcPts val="0"/>
              </a:spcBef>
              <a:spcAft>
                <a:spcPts val="0"/>
              </a:spcAft>
              <a:buNone/>
            </a:pPr>
            <a:r>
              <a:t/>
            </a:r>
            <a:endParaRPr sz="2400">
              <a:solidFill>
                <a:schemeClr val="accent3"/>
              </a:solidFill>
            </a:endParaRPr>
          </a:p>
          <a:p>
            <a:pPr indent="0" lvl="0" marL="0" rtl="0" algn="l">
              <a:lnSpc>
                <a:spcPct val="115000"/>
              </a:lnSpc>
              <a:spcBef>
                <a:spcPts val="0"/>
              </a:spcBef>
              <a:spcAft>
                <a:spcPts val="0"/>
              </a:spcAft>
              <a:buNone/>
            </a:pPr>
            <a:r>
              <a:rPr lang="en" sz="2200">
                <a:solidFill>
                  <a:srgbClr val="1155CC"/>
                </a:solidFill>
              </a:rPr>
              <a:t>Code written using a human-readable programming language </a:t>
            </a:r>
            <a:endParaRPr sz="2200">
              <a:solidFill>
                <a:srgbClr val="1155CC"/>
              </a:solidFill>
            </a:endParaRPr>
          </a:p>
          <a:p>
            <a:pPr indent="0" lvl="0" marL="0" rtl="0" algn="l">
              <a:spcBef>
                <a:spcPts val="1600"/>
              </a:spcBef>
              <a:spcAft>
                <a:spcPts val="0"/>
              </a:spcAft>
              <a:buNone/>
            </a:pPr>
            <a:r>
              <a:rPr i="1" lang="en" sz="2200">
                <a:solidFill>
                  <a:srgbClr val="1155CC"/>
                </a:solidFill>
              </a:rPr>
              <a:t>Hellblade </a:t>
            </a:r>
            <a:endParaRPr i="1"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Ninja Theory (UK-based) are developer and rightsholder, so we could assume they retained all source code</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Where / how is the code stored? Would it make sense to an organisation trying to collect the game? </a:t>
            </a:r>
            <a:endParaRPr sz="2200">
              <a:solidFill>
                <a:srgbClr val="1155CC"/>
              </a:solidFill>
            </a:endParaRPr>
          </a:p>
          <a:p>
            <a:pPr indent="0" lvl="0" marL="0" rtl="0" algn="l">
              <a:spcBef>
                <a:spcPts val="0"/>
              </a:spcBef>
              <a:spcAft>
                <a:spcPts val="0"/>
              </a:spcAft>
              <a:buNone/>
            </a:pPr>
            <a:r>
              <a:t/>
            </a:r>
            <a:endParaRPr sz="2400">
              <a:solidFill>
                <a:srgbClr val="1155CC"/>
              </a:solidFill>
            </a:endParaRPr>
          </a:p>
        </p:txBody>
      </p:sp>
      <p:pic>
        <p:nvPicPr>
          <p:cNvPr id="158" name="Google Shape;158;p23"/>
          <p:cNvPicPr preferRelativeResize="0"/>
          <p:nvPr/>
        </p:nvPicPr>
        <p:blipFill>
          <a:blip r:embed="rId3">
            <a:alphaModFix/>
          </a:blip>
          <a:stretch>
            <a:fillRect/>
          </a:stretch>
        </p:blipFill>
        <p:spPr>
          <a:xfrm>
            <a:off x="7266600" y="3981275"/>
            <a:ext cx="806650" cy="806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311700" y="2847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Released code</a:t>
            </a:r>
            <a:endParaRPr sz="3200">
              <a:solidFill>
                <a:srgbClr val="1155CC"/>
              </a:solidFill>
            </a:endParaRPr>
          </a:p>
        </p:txBody>
      </p:sp>
      <p:sp>
        <p:nvSpPr>
          <p:cNvPr id="164" name="Google Shape;164;p24"/>
          <p:cNvSpPr txBox="1"/>
          <p:nvPr>
            <p:ph idx="1" type="body"/>
          </p:nvPr>
        </p:nvSpPr>
        <p:spPr>
          <a:xfrm>
            <a:off x="311700" y="902250"/>
            <a:ext cx="79635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1155CC"/>
                </a:solidFill>
              </a:rPr>
              <a:t>Executable files interpreted by the console </a:t>
            </a:r>
            <a:endParaRPr sz="2200">
              <a:solidFill>
                <a:srgbClr val="1155CC"/>
              </a:solidFill>
            </a:endParaRPr>
          </a:p>
          <a:p>
            <a:pPr indent="0" lvl="0" marL="0" rtl="0" algn="l">
              <a:spcBef>
                <a:spcPts val="1600"/>
              </a:spcBef>
              <a:spcAft>
                <a:spcPts val="0"/>
              </a:spcAft>
              <a:buNone/>
            </a:pPr>
            <a:r>
              <a:rPr i="1" lang="en" sz="2200">
                <a:solidFill>
                  <a:srgbClr val="1155CC"/>
                </a:solidFill>
              </a:rPr>
              <a:t>Hellblade </a:t>
            </a:r>
            <a:endParaRPr i="1"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Released physically on disc, but the updates are not </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Typical model for disc-based games </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Updates over internet are more common when playing disc-based game </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'Day 1 patch' followed by bugfix patches when needed</a:t>
            </a:r>
            <a:endParaRPr sz="2200">
              <a:solidFill>
                <a:srgbClr val="1155CC"/>
              </a:solidFill>
            </a:endParaRPr>
          </a:p>
          <a:p>
            <a:pPr indent="0" lvl="0" marL="0" rtl="0" algn="l">
              <a:spcBef>
                <a:spcPts val="0"/>
              </a:spcBef>
              <a:spcAft>
                <a:spcPts val="0"/>
              </a:spcAft>
              <a:buNone/>
            </a:pPr>
            <a:r>
              <a:t/>
            </a:r>
            <a:endParaRPr sz="2000">
              <a:solidFill>
                <a:srgbClr val="1155CC"/>
              </a:solidFill>
            </a:endParaRPr>
          </a:p>
        </p:txBody>
      </p:sp>
      <p:pic>
        <p:nvPicPr>
          <p:cNvPr id="165" name="Google Shape;165;p24"/>
          <p:cNvPicPr preferRelativeResize="0"/>
          <p:nvPr/>
        </p:nvPicPr>
        <p:blipFill>
          <a:blip r:embed="rId3">
            <a:alphaModFix/>
          </a:blip>
          <a:stretch>
            <a:fillRect/>
          </a:stretch>
        </p:blipFill>
        <p:spPr>
          <a:xfrm>
            <a:off x="7249400" y="3956350"/>
            <a:ext cx="831475" cy="831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rPr>
              <a:t>Patch notes </a:t>
            </a:r>
            <a:endParaRPr>
              <a:solidFill>
                <a:srgbClr val="1155CC"/>
              </a:solidFill>
            </a:endParaRPr>
          </a:p>
        </p:txBody>
      </p:sp>
      <p:sp>
        <p:nvSpPr>
          <p:cNvPr id="171" name="Google Shape;171;p25"/>
          <p:cNvSpPr txBox="1"/>
          <p:nvPr>
            <p:ph idx="1" type="body"/>
          </p:nvPr>
        </p:nvSpPr>
        <p:spPr>
          <a:xfrm>
            <a:off x="376325" y="1031850"/>
            <a:ext cx="8520600" cy="307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1155CC"/>
                </a:solidFill>
              </a:rPr>
              <a:t>Documentation of updates - released alongside the update - on Twitter or Steam, or in-game popup, or elsewhere online. </a:t>
            </a:r>
            <a:endParaRPr sz="2200">
              <a:solidFill>
                <a:srgbClr val="1155CC"/>
              </a:solidFill>
            </a:endParaRPr>
          </a:p>
          <a:p>
            <a:pPr indent="0" lvl="0" marL="0" rtl="0" algn="l">
              <a:lnSpc>
                <a:spcPct val="100000"/>
              </a:lnSpc>
              <a:spcBef>
                <a:spcPts val="1600"/>
              </a:spcBef>
              <a:spcAft>
                <a:spcPts val="0"/>
              </a:spcAft>
              <a:buNone/>
            </a:pPr>
            <a:r>
              <a:rPr i="1" lang="en" sz="2200">
                <a:solidFill>
                  <a:srgbClr val="1155CC"/>
                </a:solidFill>
              </a:rPr>
              <a:t>Hellblade</a:t>
            </a:r>
            <a:endParaRPr sz="2200">
              <a:solidFill>
                <a:srgbClr val="1155CC"/>
              </a:solidFill>
            </a:endParaRPr>
          </a:p>
          <a:p>
            <a:pPr indent="-355600" lvl="0" marL="457200" rtl="0" algn="l">
              <a:lnSpc>
                <a:spcPct val="100000"/>
              </a:lnSpc>
              <a:spcBef>
                <a:spcPts val="0"/>
              </a:spcBef>
              <a:spcAft>
                <a:spcPts val="0"/>
              </a:spcAft>
              <a:buClr>
                <a:srgbClr val="1155CC"/>
              </a:buClr>
              <a:buSzPts val="2000"/>
              <a:buChar char="●"/>
            </a:pPr>
            <a:r>
              <a:rPr lang="en" sz="2200">
                <a:solidFill>
                  <a:srgbClr val="1155CC"/>
                </a:solidFill>
              </a:rPr>
              <a:t>Release and patch notes on </a:t>
            </a:r>
            <a:r>
              <a:rPr i="1" lang="en" sz="2200">
                <a:solidFill>
                  <a:srgbClr val="1155CC"/>
                </a:solidFill>
              </a:rPr>
              <a:t>Hellblade</a:t>
            </a:r>
            <a:r>
              <a:rPr lang="en" sz="2200">
                <a:solidFill>
                  <a:srgbClr val="1155CC"/>
                </a:solidFill>
              </a:rPr>
              <a:t> website</a:t>
            </a:r>
            <a:r>
              <a:rPr lang="en" sz="2000">
                <a:solidFill>
                  <a:srgbClr val="1155CC"/>
                </a:solidFill>
              </a:rPr>
              <a:t> </a:t>
            </a:r>
            <a:endParaRPr sz="2000">
              <a:solidFill>
                <a:srgbClr val="1155CC"/>
              </a:solidFill>
            </a:endParaRPr>
          </a:p>
          <a:p>
            <a:pPr indent="0" lvl="0" marL="0" rtl="0" algn="l">
              <a:spcBef>
                <a:spcPts val="0"/>
              </a:spcBef>
              <a:spcAft>
                <a:spcPts val="1600"/>
              </a:spcAft>
              <a:buNone/>
            </a:pPr>
            <a:r>
              <a:t/>
            </a:r>
            <a:endParaRPr>
              <a:solidFill>
                <a:schemeClr val="accent3"/>
              </a:solidFill>
            </a:endParaRPr>
          </a:p>
        </p:txBody>
      </p:sp>
      <p:pic>
        <p:nvPicPr>
          <p:cNvPr id="172" name="Google Shape;172;p25"/>
          <p:cNvPicPr preferRelativeResize="0"/>
          <p:nvPr/>
        </p:nvPicPr>
        <p:blipFill>
          <a:blip r:embed="rId3">
            <a:alphaModFix/>
          </a:blip>
          <a:stretch>
            <a:fillRect/>
          </a:stretch>
        </p:blipFill>
        <p:spPr>
          <a:xfrm>
            <a:off x="7256875" y="3986000"/>
            <a:ext cx="838100" cy="83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6"/>
          <p:cNvSpPr txBox="1"/>
          <p:nvPr>
            <p:ph idx="1" type="body"/>
          </p:nvPr>
        </p:nvSpPr>
        <p:spPr>
          <a:xfrm>
            <a:off x="544825" y="1054650"/>
            <a:ext cx="68673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1155CC"/>
                </a:solidFill>
              </a:rPr>
              <a:t>Additional</a:t>
            </a:r>
            <a:r>
              <a:rPr lang="en" sz="2200">
                <a:solidFill>
                  <a:srgbClr val="1155CC"/>
                </a:solidFill>
              </a:rPr>
              <a:t> content (e.g. expansion packs) created by developer for download over the internet </a:t>
            </a:r>
            <a:endParaRPr sz="2200">
              <a:solidFill>
                <a:srgbClr val="1155CC"/>
              </a:solidFill>
            </a:endParaRPr>
          </a:p>
          <a:p>
            <a:pPr indent="0" lvl="0" marL="0" rtl="0" algn="l">
              <a:lnSpc>
                <a:spcPct val="100000"/>
              </a:lnSpc>
              <a:spcBef>
                <a:spcPts val="1600"/>
              </a:spcBef>
              <a:spcAft>
                <a:spcPts val="0"/>
              </a:spcAft>
              <a:buNone/>
            </a:pPr>
            <a:r>
              <a:rPr i="1" lang="en" sz="2200">
                <a:solidFill>
                  <a:srgbClr val="1155CC"/>
                </a:solidFill>
              </a:rPr>
              <a:t>Hellblade</a:t>
            </a:r>
            <a:r>
              <a:rPr lang="en" sz="2200">
                <a:solidFill>
                  <a:srgbClr val="1155CC"/>
                </a:solidFill>
              </a:rPr>
              <a:t> </a:t>
            </a:r>
            <a:endParaRPr sz="2200">
              <a:solidFill>
                <a:srgbClr val="1155CC"/>
              </a:solidFill>
            </a:endParaRPr>
          </a:p>
          <a:p>
            <a:pPr indent="0" lvl="0" marL="0" rtl="0" algn="l">
              <a:lnSpc>
                <a:spcPct val="100000"/>
              </a:lnSpc>
              <a:spcBef>
                <a:spcPts val="0"/>
              </a:spcBef>
              <a:spcAft>
                <a:spcPts val="0"/>
              </a:spcAft>
              <a:buNone/>
            </a:pPr>
            <a:r>
              <a:rPr lang="en" sz="2200">
                <a:solidFill>
                  <a:srgbClr val="1155CC"/>
                </a:solidFill>
              </a:rPr>
              <a:t>No downloadable content for this game </a:t>
            </a:r>
            <a:endParaRPr sz="2200">
              <a:solidFill>
                <a:srgbClr val="1155CC"/>
              </a:solidFill>
            </a:endParaRPr>
          </a:p>
        </p:txBody>
      </p:sp>
      <p:sp>
        <p:nvSpPr>
          <p:cNvPr id="178" name="Google Shape;178;p26"/>
          <p:cNvSpPr txBox="1"/>
          <p:nvPr>
            <p:ph type="title"/>
          </p:nvPr>
        </p:nvSpPr>
        <p:spPr>
          <a:xfrm>
            <a:off x="464100" y="2862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155CC"/>
                </a:solidFill>
              </a:rPr>
              <a:t>DLC (downloadable content)</a:t>
            </a:r>
            <a:endParaRPr>
              <a:solidFill>
                <a:srgbClr val="1155CC"/>
              </a:solidFill>
            </a:endParaRPr>
          </a:p>
        </p:txBody>
      </p:sp>
      <p:pic>
        <p:nvPicPr>
          <p:cNvPr id="179" name="Google Shape;179;p26"/>
          <p:cNvPicPr preferRelativeResize="0"/>
          <p:nvPr/>
        </p:nvPicPr>
        <p:blipFill>
          <a:blip r:embed="rId3">
            <a:alphaModFix/>
          </a:blip>
          <a:stretch>
            <a:fillRect/>
          </a:stretch>
        </p:blipFill>
        <p:spPr>
          <a:xfrm>
            <a:off x="7241000" y="3978275"/>
            <a:ext cx="859250" cy="859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7"/>
          <p:cNvSpPr txBox="1"/>
          <p:nvPr>
            <p:ph type="title"/>
          </p:nvPr>
        </p:nvSpPr>
        <p:spPr>
          <a:xfrm>
            <a:off x="311700" y="32282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Packaging </a:t>
            </a:r>
            <a:endParaRPr sz="32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200">
                <a:solidFill>
                  <a:srgbClr val="1155CC"/>
                </a:solidFill>
              </a:rPr>
              <a:t>Could include, but not </a:t>
            </a:r>
            <a:r>
              <a:rPr lang="en" sz="2200">
                <a:solidFill>
                  <a:srgbClr val="1155CC"/>
                </a:solidFill>
              </a:rPr>
              <a:t>limited</a:t>
            </a:r>
            <a:r>
              <a:rPr lang="en" sz="2200">
                <a:solidFill>
                  <a:srgbClr val="1155CC"/>
                </a:solidFill>
              </a:rPr>
              <a:t> to: </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Plastic case w/ cover </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System requirements </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Health warning </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Physical </a:t>
            </a:r>
            <a:r>
              <a:rPr lang="en" sz="2200">
                <a:solidFill>
                  <a:srgbClr val="1155CC"/>
                </a:solidFill>
              </a:rPr>
              <a:t>instructions</a:t>
            </a:r>
            <a:r>
              <a:rPr lang="en" sz="2200">
                <a:solidFill>
                  <a:srgbClr val="1155CC"/>
                </a:solidFill>
              </a:rPr>
              <a:t> </a:t>
            </a:r>
            <a:endParaRPr sz="2200">
              <a:solidFill>
                <a:srgbClr val="1155CC"/>
              </a:solidFill>
            </a:endParaRPr>
          </a:p>
          <a:p>
            <a:pPr indent="0" lvl="0" marL="0" rtl="0" algn="l">
              <a:spcBef>
                <a:spcPts val="0"/>
              </a:spcBef>
              <a:spcAft>
                <a:spcPts val="0"/>
              </a:spcAft>
              <a:buNone/>
            </a:pPr>
            <a:r>
              <a:t/>
            </a:r>
            <a:endParaRPr sz="2200">
              <a:solidFill>
                <a:srgbClr val="1155CC"/>
              </a:solidFill>
            </a:endParaRPr>
          </a:p>
          <a:p>
            <a:pPr indent="0" lvl="0" marL="0" rtl="0" algn="l">
              <a:spcBef>
                <a:spcPts val="0"/>
              </a:spcBef>
              <a:spcAft>
                <a:spcPts val="0"/>
              </a:spcAft>
              <a:buNone/>
            </a:pPr>
            <a:r>
              <a:rPr i="1" lang="en" sz="2200">
                <a:solidFill>
                  <a:srgbClr val="1155CC"/>
                </a:solidFill>
              </a:rPr>
              <a:t>Hellblade</a:t>
            </a:r>
            <a:r>
              <a:rPr lang="en" sz="2200">
                <a:solidFill>
                  <a:srgbClr val="1155CC"/>
                </a:solidFill>
              </a:rPr>
              <a:t> </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Physical case w/ </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Cover and disc inside</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System requirements </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Health warning </a:t>
            </a:r>
            <a:r>
              <a:rPr lang="en" sz="2200">
                <a:solidFill>
                  <a:srgbClr val="1155CC"/>
                </a:solidFill>
              </a:rPr>
              <a:t> </a:t>
            </a:r>
            <a:endParaRPr sz="2200">
              <a:solidFill>
                <a:srgbClr val="1155CC"/>
              </a:solidFill>
            </a:endParaRPr>
          </a:p>
        </p:txBody>
      </p:sp>
      <p:pic>
        <p:nvPicPr>
          <p:cNvPr id="185" name="Google Shape;185;p27"/>
          <p:cNvPicPr preferRelativeResize="0"/>
          <p:nvPr/>
        </p:nvPicPr>
        <p:blipFill>
          <a:blip r:embed="rId3">
            <a:alphaModFix/>
          </a:blip>
          <a:stretch>
            <a:fillRect/>
          </a:stretch>
        </p:blipFill>
        <p:spPr>
          <a:xfrm>
            <a:off x="7232825" y="3964875"/>
            <a:ext cx="845949" cy="845949"/>
          </a:xfrm>
          <a:prstGeom prst="rect">
            <a:avLst/>
          </a:prstGeom>
          <a:noFill/>
          <a:ln>
            <a:noFill/>
          </a:ln>
        </p:spPr>
      </p:pic>
      <p:pic>
        <p:nvPicPr>
          <p:cNvPr id="186" name="Google Shape;186;p27"/>
          <p:cNvPicPr preferRelativeResize="0"/>
          <p:nvPr/>
        </p:nvPicPr>
        <p:blipFill>
          <a:blip r:embed="rId4">
            <a:alphaModFix/>
          </a:blip>
          <a:stretch>
            <a:fillRect/>
          </a:stretch>
        </p:blipFill>
        <p:spPr>
          <a:xfrm>
            <a:off x="5150450" y="1027125"/>
            <a:ext cx="2036450" cy="2552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Gameplay accessories </a:t>
            </a:r>
            <a:endParaRPr sz="36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200">
                <a:solidFill>
                  <a:srgbClr val="1155CC"/>
                </a:solidFill>
              </a:rPr>
              <a:t>Specialty input devices to need to play a game </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e.g. VR headsets, steering wheels </a:t>
            </a:r>
            <a:endParaRPr sz="2200">
              <a:solidFill>
                <a:srgbClr val="1155CC"/>
              </a:solidFill>
            </a:endParaRPr>
          </a:p>
          <a:p>
            <a:pPr indent="0" lvl="0" marL="0" rtl="0" algn="l">
              <a:spcBef>
                <a:spcPts val="0"/>
              </a:spcBef>
              <a:spcAft>
                <a:spcPts val="0"/>
              </a:spcAft>
              <a:buNone/>
            </a:pPr>
            <a:r>
              <a:t/>
            </a:r>
            <a:endParaRPr sz="2200">
              <a:solidFill>
                <a:srgbClr val="1155CC"/>
              </a:solidFill>
            </a:endParaRPr>
          </a:p>
          <a:p>
            <a:pPr indent="0" lvl="0" marL="0" rtl="0" algn="l">
              <a:spcBef>
                <a:spcPts val="0"/>
              </a:spcBef>
              <a:spcAft>
                <a:spcPts val="0"/>
              </a:spcAft>
              <a:buNone/>
            </a:pPr>
            <a:r>
              <a:rPr i="1" lang="en" sz="2200">
                <a:solidFill>
                  <a:srgbClr val="1155CC"/>
                </a:solidFill>
              </a:rPr>
              <a:t>Hellblade </a:t>
            </a:r>
            <a:endParaRPr i="1" sz="2200">
              <a:solidFill>
                <a:srgbClr val="1155CC"/>
              </a:solidFill>
            </a:endParaRPr>
          </a:p>
          <a:p>
            <a:pPr indent="-368300" lvl="0" marL="457200" rtl="0" algn="l">
              <a:spcBef>
                <a:spcPts val="0"/>
              </a:spcBef>
              <a:spcAft>
                <a:spcPts val="0"/>
              </a:spcAft>
              <a:buClr>
                <a:srgbClr val="1155CC"/>
              </a:buClr>
              <a:buSzPts val="2200"/>
              <a:buFont typeface="Roboto"/>
              <a:buChar char="●"/>
            </a:pPr>
            <a:r>
              <a:rPr lang="en" sz="2200">
                <a:solidFill>
                  <a:srgbClr val="1155CC"/>
                </a:solidFill>
              </a:rPr>
              <a:t>VR-specific controllers apply for VR versions </a:t>
            </a:r>
            <a:endParaRPr i="1" sz="2200">
              <a:solidFill>
                <a:srgbClr val="1155CC"/>
              </a:solidFill>
            </a:endParaRPr>
          </a:p>
        </p:txBody>
      </p:sp>
      <p:pic>
        <p:nvPicPr>
          <p:cNvPr id="192" name="Google Shape;192;p28"/>
          <p:cNvPicPr preferRelativeResize="0"/>
          <p:nvPr/>
        </p:nvPicPr>
        <p:blipFill>
          <a:blip r:embed="rId3">
            <a:alphaModFix/>
          </a:blip>
          <a:stretch>
            <a:fillRect/>
          </a:stretch>
        </p:blipFill>
        <p:spPr>
          <a:xfrm>
            <a:off x="7292100" y="3991450"/>
            <a:ext cx="786051" cy="786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Enhancement devices</a:t>
            </a:r>
            <a:r>
              <a:rPr lang="en" sz="3600">
                <a:solidFill>
                  <a:srgbClr val="1155CC"/>
                </a:solidFill>
              </a:rPr>
              <a:t> </a:t>
            </a:r>
            <a:endParaRPr sz="36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200">
                <a:solidFill>
                  <a:srgbClr val="1155CC"/>
                </a:solidFill>
              </a:rPr>
              <a:t>Older games - plug ins for power boost, for example. </a:t>
            </a:r>
            <a:endParaRPr sz="2200">
              <a:solidFill>
                <a:srgbClr val="1155CC"/>
              </a:solidFill>
            </a:endParaRPr>
          </a:p>
          <a:p>
            <a:pPr indent="0" lvl="0" marL="0" rtl="0" algn="l">
              <a:spcBef>
                <a:spcPts val="0"/>
              </a:spcBef>
              <a:spcAft>
                <a:spcPts val="0"/>
              </a:spcAft>
              <a:buNone/>
            </a:pPr>
            <a:r>
              <a:rPr i="1" lang="en" sz="2200">
                <a:solidFill>
                  <a:srgbClr val="1155CC"/>
                </a:solidFill>
              </a:rPr>
              <a:t>Nintendo 64</a:t>
            </a:r>
            <a:r>
              <a:rPr lang="en" sz="2200">
                <a:solidFill>
                  <a:srgbClr val="1155CC"/>
                </a:solidFill>
              </a:rPr>
              <a:t> and </a:t>
            </a:r>
            <a:r>
              <a:rPr i="1" lang="en" sz="2200">
                <a:solidFill>
                  <a:srgbClr val="1155CC"/>
                </a:solidFill>
              </a:rPr>
              <a:t>Sega Saturn </a:t>
            </a:r>
            <a:r>
              <a:rPr lang="en" sz="2200">
                <a:solidFill>
                  <a:srgbClr val="1155CC"/>
                </a:solidFill>
              </a:rPr>
              <a:t>boost allowed higher resolution gameplay.</a:t>
            </a:r>
            <a:endParaRPr sz="2200">
              <a:solidFill>
                <a:srgbClr val="1155CC"/>
              </a:solidFill>
            </a:endParaRPr>
          </a:p>
          <a:p>
            <a:pPr indent="0" lvl="0" marL="0" rtl="0" algn="l">
              <a:spcBef>
                <a:spcPts val="0"/>
              </a:spcBef>
              <a:spcAft>
                <a:spcPts val="0"/>
              </a:spcAft>
              <a:buNone/>
            </a:pPr>
            <a:r>
              <a:t/>
            </a:r>
            <a:endParaRPr sz="2200">
              <a:solidFill>
                <a:srgbClr val="1155CC"/>
              </a:solidFill>
            </a:endParaRPr>
          </a:p>
          <a:p>
            <a:pPr indent="0" lvl="0" marL="0" rtl="0" algn="l">
              <a:spcBef>
                <a:spcPts val="0"/>
              </a:spcBef>
              <a:spcAft>
                <a:spcPts val="0"/>
              </a:spcAft>
              <a:buNone/>
            </a:pPr>
            <a:r>
              <a:rPr i="1" lang="en" sz="2200">
                <a:solidFill>
                  <a:srgbClr val="1155CC"/>
                </a:solidFill>
              </a:rPr>
              <a:t>Hellblade</a:t>
            </a:r>
            <a:endParaRPr i="1" sz="2200">
              <a:solidFill>
                <a:srgbClr val="1155CC"/>
              </a:solidFill>
            </a:endParaRPr>
          </a:p>
          <a:p>
            <a:pPr indent="0" lvl="0" marL="0" rtl="0" algn="l">
              <a:spcBef>
                <a:spcPts val="0"/>
              </a:spcBef>
              <a:spcAft>
                <a:spcPts val="0"/>
              </a:spcAft>
              <a:buNone/>
            </a:pPr>
            <a:r>
              <a:rPr lang="en" sz="2200">
                <a:solidFill>
                  <a:srgbClr val="1155CC"/>
                </a:solidFill>
              </a:rPr>
              <a:t>No devices - less relevant for modern games</a:t>
            </a:r>
            <a:endParaRPr sz="2200">
              <a:solidFill>
                <a:srgbClr val="1155CC"/>
              </a:solidFill>
            </a:endParaRPr>
          </a:p>
        </p:txBody>
      </p:sp>
      <p:pic>
        <p:nvPicPr>
          <p:cNvPr id="198" name="Google Shape;198;p29"/>
          <p:cNvPicPr preferRelativeResize="0"/>
          <p:nvPr/>
        </p:nvPicPr>
        <p:blipFill>
          <a:blip r:embed="rId3">
            <a:alphaModFix/>
          </a:blip>
          <a:stretch>
            <a:fillRect/>
          </a:stretch>
        </p:blipFill>
        <p:spPr>
          <a:xfrm>
            <a:off x="7275325" y="3971200"/>
            <a:ext cx="831475" cy="831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Marketing materials</a:t>
            </a:r>
            <a:r>
              <a:rPr lang="en" sz="3200">
                <a:solidFill>
                  <a:srgbClr val="1155CC"/>
                </a:solidFill>
                <a:highlight>
                  <a:srgbClr val="FFFFFF"/>
                </a:highlight>
              </a:rPr>
              <a:t> </a:t>
            </a:r>
            <a:endParaRPr sz="3200">
              <a:solidFill>
                <a:srgbClr val="1155CC"/>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200">
                <a:solidFill>
                  <a:srgbClr val="1155CC"/>
                </a:solidFill>
              </a:rPr>
              <a:t>Broad range of material types:</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press kit</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moving image trailer</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website</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wallpapers</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etc</a:t>
            </a:r>
            <a:endParaRPr sz="2200">
              <a:solidFill>
                <a:srgbClr val="1155CC"/>
              </a:solidFill>
            </a:endParaRPr>
          </a:p>
          <a:p>
            <a:pPr indent="0" lvl="0" marL="0" rtl="0" algn="l">
              <a:spcBef>
                <a:spcPts val="0"/>
              </a:spcBef>
              <a:spcAft>
                <a:spcPts val="0"/>
              </a:spcAft>
              <a:buNone/>
            </a:pPr>
            <a:r>
              <a:t/>
            </a:r>
            <a:endParaRPr sz="2200">
              <a:solidFill>
                <a:srgbClr val="1155CC"/>
              </a:solidFill>
            </a:endParaRPr>
          </a:p>
          <a:p>
            <a:pPr indent="0" lvl="0" marL="0" rtl="0" algn="l">
              <a:spcBef>
                <a:spcPts val="0"/>
              </a:spcBef>
              <a:spcAft>
                <a:spcPts val="0"/>
              </a:spcAft>
              <a:buNone/>
            </a:pPr>
            <a:r>
              <a:rPr i="1" lang="en" sz="2200">
                <a:solidFill>
                  <a:srgbClr val="1155CC"/>
                </a:solidFill>
              </a:rPr>
              <a:t>Hellblade</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all of the above, and more</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marketing as a rich art form</a:t>
            </a:r>
            <a:endParaRPr sz="2200">
              <a:solidFill>
                <a:srgbClr val="1155CC"/>
              </a:solidFill>
            </a:endParaRPr>
          </a:p>
        </p:txBody>
      </p:sp>
      <p:pic>
        <p:nvPicPr>
          <p:cNvPr id="204" name="Google Shape;204;p30"/>
          <p:cNvPicPr preferRelativeResize="0"/>
          <p:nvPr/>
        </p:nvPicPr>
        <p:blipFill>
          <a:blip r:embed="rId3">
            <a:alphaModFix/>
          </a:blip>
          <a:stretch>
            <a:fillRect/>
          </a:stretch>
        </p:blipFill>
        <p:spPr>
          <a:xfrm>
            <a:off x="7227625" y="3947525"/>
            <a:ext cx="869050" cy="869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3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Marketing materials</a:t>
            </a:r>
            <a:r>
              <a:rPr lang="en" sz="3200">
                <a:solidFill>
                  <a:srgbClr val="1155CC"/>
                </a:solidFill>
                <a:highlight>
                  <a:srgbClr val="FFFFFF"/>
                </a:highlight>
              </a:rPr>
              <a:t> </a:t>
            </a:r>
            <a:endParaRPr sz="3200">
              <a:solidFill>
                <a:srgbClr val="1155CC"/>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800">
              <a:solidFill>
                <a:srgbClr val="1155CC"/>
              </a:solidFill>
            </a:endParaRPr>
          </a:p>
        </p:txBody>
      </p:sp>
      <p:pic>
        <p:nvPicPr>
          <p:cNvPr id="210" name="Google Shape;210;p31"/>
          <p:cNvPicPr preferRelativeResize="0"/>
          <p:nvPr/>
        </p:nvPicPr>
        <p:blipFill>
          <a:blip r:embed="rId3">
            <a:alphaModFix/>
          </a:blip>
          <a:stretch>
            <a:fillRect/>
          </a:stretch>
        </p:blipFill>
        <p:spPr>
          <a:xfrm>
            <a:off x="7227625" y="3947525"/>
            <a:ext cx="869050" cy="869050"/>
          </a:xfrm>
          <a:prstGeom prst="rect">
            <a:avLst/>
          </a:prstGeom>
          <a:noFill/>
          <a:ln>
            <a:noFill/>
          </a:ln>
        </p:spPr>
      </p:pic>
      <p:pic>
        <p:nvPicPr>
          <p:cNvPr id="211" name="Google Shape;211;p31"/>
          <p:cNvPicPr preferRelativeResize="0"/>
          <p:nvPr/>
        </p:nvPicPr>
        <p:blipFill>
          <a:blip r:embed="rId4">
            <a:alphaModFix/>
          </a:blip>
          <a:stretch>
            <a:fillRect/>
          </a:stretch>
        </p:blipFill>
        <p:spPr>
          <a:xfrm>
            <a:off x="521505" y="1091200"/>
            <a:ext cx="1912420" cy="3390600"/>
          </a:xfrm>
          <a:prstGeom prst="rect">
            <a:avLst/>
          </a:prstGeom>
          <a:noFill/>
          <a:ln>
            <a:noFill/>
          </a:ln>
        </p:spPr>
      </p:pic>
      <p:pic>
        <p:nvPicPr>
          <p:cNvPr id="212" name="Google Shape;212;p31"/>
          <p:cNvPicPr preferRelativeResize="0"/>
          <p:nvPr/>
        </p:nvPicPr>
        <p:blipFill>
          <a:blip r:embed="rId5">
            <a:alphaModFix/>
          </a:blip>
          <a:stretch>
            <a:fillRect/>
          </a:stretch>
        </p:blipFill>
        <p:spPr>
          <a:xfrm>
            <a:off x="2546825" y="1091200"/>
            <a:ext cx="2730187" cy="3390599"/>
          </a:xfrm>
          <a:prstGeom prst="rect">
            <a:avLst/>
          </a:prstGeom>
          <a:noFill/>
          <a:ln>
            <a:noFill/>
          </a:ln>
        </p:spPr>
      </p:pic>
      <p:pic>
        <p:nvPicPr>
          <p:cNvPr id="213" name="Google Shape;213;p31"/>
          <p:cNvPicPr preferRelativeResize="0"/>
          <p:nvPr/>
        </p:nvPicPr>
        <p:blipFill>
          <a:blip r:embed="rId6">
            <a:alphaModFix/>
          </a:blip>
          <a:stretch>
            <a:fillRect/>
          </a:stretch>
        </p:blipFill>
        <p:spPr>
          <a:xfrm>
            <a:off x="3446274" y="1691650"/>
            <a:ext cx="1736725" cy="2757350"/>
          </a:xfrm>
          <a:prstGeom prst="rect">
            <a:avLst/>
          </a:prstGeom>
          <a:noFill/>
          <a:ln>
            <a:noFill/>
          </a:ln>
        </p:spPr>
      </p:pic>
      <p:pic>
        <p:nvPicPr>
          <p:cNvPr id="214" name="Google Shape;214;p31"/>
          <p:cNvPicPr preferRelativeResize="0"/>
          <p:nvPr/>
        </p:nvPicPr>
        <p:blipFill>
          <a:blip r:embed="rId7">
            <a:alphaModFix/>
          </a:blip>
          <a:stretch>
            <a:fillRect/>
          </a:stretch>
        </p:blipFill>
        <p:spPr>
          <a:xfrm>
            <a:off x="5389912" y="1091200"/>
            <a:ext cx="3508667" cy="2624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4"/>
          <p:cNvSpPr txBox="1"/>
          <p:nvPr>
            <p:ph type="title"/>
          </p:nvPr>
        </p:nvSpPr>
        <p:spPr>
          <a:xfrm>
            <a:off x="427725" y="24605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Outline</a:t>
            </a:r>
            <a:r>
              <a:rPr lang="en" sz="3600">
                <a:solidFill>
                  <a:srgbClr val="1155CC"/>
                </a:solidFill>
              </a:rPr>
              <a:t> </a:t>
            </a:r>
            <a:endParaRPr sz="3600">
              <a:solidFill>
                <a:srgbClr val="1155CC"/>
              </a:solidFill>
            </a:endParaRPr>
          </a:p>
        </p:txBody>
      </p:sp>
      <p:sp>
        <p:nvSpPr>
          <p:cNvPr id="93" name="Google Shape;93;p14"/>
          <p:cNvSpPr txBox="1"/>
          <p:nvPr>
            <p:ph idx="1" type="body"/>
          </p:nvPr>
        </p:nvSpPr>
        <p:spPr>
          <a:xfrm>
            <a:off x="427725" y="1093550"/>
            <a:ext cx="8520600" cy="27861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1155CC"/>
              </a:buClr>
              <a:buSzPts val="2100"/>
              <a:buChar char="●"/>
            </a:pPr>
            <a:r>
              <a:rPr lang="en" sz="2100">
                <a:solidFill>
                  <a:srgbClr val="1155CC"/>
                </a:solidFill>
              </a:rPr>
              <a:t>Introducing the challenge </a:t>
            </a:r>
            <a:endParaRPr sz="2100">
              <a:solidFill>
                <a:srgbClr val="1155CC"/>
              </a:solidFill>
            </a:endParaRPr>
          </a:p>
          <a:p>
            <a:pPr indent="-361950" lvl="0" marL="457200" rtl="0" algn="l">
              <a:spcBef>
                <a:spcPts val="0"/>
              </a:spcBef>
              <a:spcAft>
                <a:spcPts val="0"/>
              </a:spcAft>
              <a:buClr>
                <a:srgbClr val="1155CC"/>
              </a:buClr>
              <a:buSzPts val="2100"/>
              <a:buChar char="●"/>
            </a:pPr>
            <a:r>
              <a:rPr lang="en" sz="2100">
                <a:solidFill>
                  <a:srgbClr val="1155CC"/>
                </a:solidFill>
              </a:rPr>
              <a:t>Why Collecting Video Games is Complex</a:t>
            </a:r>
            <a:endParaRPr sz="2100">
              <a:solidFill>
                <a:srgbClr val="1155CC"/>
              </a:solidFill>
            </a:endParaRPr>
          </a:p>
          <a:p>
            <a:pPr indent="-361950" lvl="0" marL="457200" rtl="0" algn="l">
              <a:spcBef>
                <a:spcPts val="0"/>
              </a:spcBef>
              <a:spcAft>
                <a:spcPts val="0"/>
              </a:spcAft>
              <a:buClr>
                <a:srgbClr val="1155CC"/>
              </a:buClr>
              <a:buSzPts val="2100"/>
              <a:buChar char="●"/>
            </a:pPr>
            <a:r>
              <a:rPr lang="en" sz="2100">
                <a:solidFill>
                  <a:srgbClr val="1155CC"/>
                </a:solidFill>
              </a:rPr>
              <a:t>Preservation and Access subgroup </a:t>
            </a:r>
            <a:endParaRPr sz="2100">
              <a:solidFill>
                <a:srgbClr val="1155CC"/>
              </a:solidFill>
            </a:endParaRPr>
          </a:p>
          <a:p>
            <a:pPr indent="-361950" lvl="0" marL="457200" rtl="0" algn="l">
              <a:spcBef>
                <a:spcPts val="0"/>
              </a:spcBef>
              <a:spcAft>
                <a:spcPts val="0"/>
              </a:spcAft>
              <a:buClr>
                <a:srgbClr val="1155CC"/>
              </a:buClr>
              <a:buSzPts val="2100"/>
              <a:buChar char="●"/>
            </a:pPr>
            <a:r>
              <a:rPr lang="en" sz="2100">
                <a:solidFill>
                  <a:srgbClr val="1155CC"/>
                </a:solidFill>
              </a:rPr>
              <a:t>Collecting matrix </a:t>
            </a:r>
            <a:endParaRPr sz="2100">
              <a:solidFill>
                <a:srgbClr val="1155CC"/>
              </a:solidFill>
            </a:endParaRPr>
          </a:p>
          <a:p>
            <a:pPr indent="-361950" lvl="1" marL="914400" rtl="0" algn="l">
              <a:spcBef>
                <a:spcPts val="0"/>
              </a:spcBef>
              <a:spcAft>
                <a:spcPts val="0"/>
              </a:spcAft>
              <a:buClr>
                <a:srgbClr val="1155CC"/>
              </a:buClr>
              <a:buSzPts val="2100"/>
              <a:buChar char="○"/>
            </a:pPr>
            <a:r>
              <a:rPr lang="en" sz="2100">
                <a:solidFill>
                  <a:srgbClr val="1155CC"/>
                </a:solidFill>
              </a:rPr>
              <a:t>Template</a:t>
            </a:r>
            <a:endParaRPr sz="2100">
              <a:solidFill>
                <a:srgbClr val="1155CC"/>
              </a:solidFill>
            </a:endParaRPr>
          </a:p>
          <a:p>
            <a:pPr indent="-361950" lvl="1" marL="914400" rtl="0" algn="l">
              <a:spcBef>
                <a:spcPts val="0"/>
              </a:spcBef>
              <a:spcAft>
                <a:spcPts val="0"/>
              </a:spcAft>
              <a:buClr>
                <a:srgbClr val="1155CC"/>
              </a:buClr>
              <a:buSzPts val="2100"/>
              <a:buChar char="○"/>
            </a:pPr>
            <a:r>
              <a:rPr i="1" lang="en" sz="2100">
                <a:solidFill>
                  <a:srgbClr val="1155CC"/>
                </a:solidFill>
              </a:rPr>
              <a:t>Hellblade</a:t>
            </a:r>
            <a:r>
              <a:rPr lang="en" sz="2100">
                <a:solidFill>
                  <a:srgbClr val="1155CC"/>
                </a:solidFill>
              </a:rPr>
              <a:t> case study </a:t>
            </a:r>
            <a:endParaRPr sz="2100">
              <a:solidFill>
                <a:srgbClr val="1155CC"/>
              </a:solidFill>
            </a:endParaRPr>
          </a:p>
          <a:p>
            <a:pPr indent="-361950" lvl="0" marL="457200" rtl="0" algn="l">
              <a:spcBef>
                <a:spcPts val="0"/>
              </a:spcBef>
              <a:spcAft>
                <a:spcPts val="0"/>
              </a:spcAft>
              <a:buClr>
                <a:srgbClr val="1155CC"/>
              </a:buClr>
              <a:buSzPts val="2100"/>
              <a:buChar char="●"/>
            </a:pPr>
            <a:r>
              <a:rPr lang="en" sz="2100">
                <a:solidFill>
                  <a:srgbClr val="1155CC"/>
                </a:solidFill>
              </a:rPr>
              <a:t>Next steps</a:t>
            </a:r>
            <a:r>
              <a:rPr lang="en" sz="2100">
                <a:solidFill>
                  <a:schemeClr val="accent3"/>
                </a:solidFill>
              </a:rPr>
              <a:t> </a:t>
            </a:r>
            <a:endParaRPr sz="2100">
              <a:solidFill>
                <a:schemeClr val="accent3"/>
              </a:solidFill>
            </a:endParaRPr>
          </a:p>
          <a:p>
            <a:pPr indent="0" lvl="0" marL="0" rtl="0" algn="l">
              <a:spcBef>
                <a:spcPts val="0"/>
              </a:spcBef>
              <a:spcAft>
                <a:spcPts val="1600"/>
              </a:spcAft>
              <a:buNone/>
            </a:pPr>
            <a:r>
              <a:t/>
            </a:r>
            <a:endParaRPr sz="2100">
              <a:solidFill>
                <a:srgbClr val="980000"/>
              </a:solidFill>
            </a:endParaRPr>
          </a:p>
        </p:txBody>
      </p:sp>
      <p:pic>
        <p:nvPicPr>
          <p:cNvPr id="94" name="Google Shape;94;p14"/>
          <p:cNvPicPr preferRelativeResize="0"/>
          <p:nvPr/>
        </p:nvPicPr>
        <p:blipFill>
          <a:blip r:embed="rId3">
            <a:alphaModFix/>
          </a:blip>
          <a:stretch>
            <a:fillRect/>
          </a:stretch>
        </p:blipFill>
        <p:spPr>
          <a:xfrm>
            <a:off x="7272750" y="4012600"/>
            <a:ext cx="795625" cy="795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descr="Hellblade Senua's Sacrifice - Official Final Trailer (2017) PS4/PC&#10;&#10;►SUBSCRIBE: http://goo.gl/w0ca4q&#10;►Apply for Curse Network : http://bit.ly/1Mseqxc" id="219" name="Google Shape;219;p32" title="HELLBLADE - Official Final Trailer (2017)">
            <a:hlinkClick r:id="rId3"/>
          </p:cNvPr>
          <p:cNvPicPr preferRelativeResize="0"/>
          <p:nvPr/>
        </p:nvPicPr>
        <p:blipFill>
          <a:blip r:embed="rId4">
            <a:alphaModFix/>
          </a:blip>
          <a:stretch>
            <a:fillRect/>
          </a:stretch>
        </p:blipFill>
        <p:spPr>
          <a:xfrm>
            <a:off x="1137200" y="0"/>
            <a:ext cx="6858011"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Collectibles and ephemera</a:t>
            </a:r>
            <a:r>
              <a:rPr lang="en" sz="3200">
                <a:solidFill>
                  <a:srgbClr val="1155CC"/>
                </a:solidFill>
              </a:rPr>
              <a:t> </a:t>
            </a:r>
            <a:endParaRPr sz="32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200">
                <a:solidFill>
                  <a:srgbClr val="1155CC"/>
                </a:solidFill>
              </a:rPr>
              <a:t>Huge range of collectibles:</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t-shirts, hoodies</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posters</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soundtracks released separately, even on vinyl</a:t>
            </a:r>
            <a:endParaRPr sz="2200">
              <a:solidFill>
                <a:srgbClr val="1155CC"/>
              </a:solidFill>
            </a:endParaRPr>
          </a:p>
          <a:p>
            <a:pPr indent="0" lvl="0" marL="457200" rtl="0" algn="l">
              <a:spcBef>
                <a:spcPts val="0"/>
              </a:spcBef>
              <a:spcAft>
                <a:spcPts val="0"/>
              </a:spcAft>
              <a:buNone/>
            </a:pPr>
            <a:r>
              <a:t/>
            </a:r>
            <a:endParaRPr sz="2200">
              <a:solidFill>
                <a:srgbClr val="1155CC"/>
              </a:solidFill>
            </a:endParaRPr>
          </a:p>
          <a:p>
            <a:pPr indent="0" lvl="0" marL="0" rtl="0" algn="l">
              <a:spcBef>
                <a:spcPts val="0"/>
              </a:spcBef>
              <a:spcAft>
                <a:spcPts val="0"/>
              </a:spcAft>
              <a:buNone/>
            </a:pPr>
            <a:r>
              <a:rPr i="1" lang="en" sz="2200">
                <a:solidFill>
                  <a:srgbClr val="1155CC"/>
                </a:solidFill>
              </a:rPr>
              <a:t>Hellblade</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all of the above, plus...</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scented candles</a:t>
            </a:r>
            <a:endParaRPr sz="2200">
              <a:solidFill>
                <a:srgbClr val="1155CC"/>
              </a:solidFill>
            </a:endParaRPr>
          </a:p>
        </p:txBody>
      </p:sp>
      <p:pic>
        <p:nvPicPr>
          <p:cNvPr id="225" name="Google Shape;225;p33"/>
          <p:cNvPicPr preferRelativeResize="0"/>
          <p:nvPr/>
        </p:nvPicPr>
        <p:blipFill>
          <a:blip r:embed="rId3">
            <a:alphaModFix/>
          </a:blip>
          <a:stretch>
            <a:fillRect/>
          </a:stretch>
        </p:blipFill>
        <p:spPr>
          <a:xfrm>
            <a:off x="7225525" y="4011450"/>
            <a:ext cx="812675" cy="812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Collectibles and ephemera </a:t>
            </a:r>
            <a:endParaRPr sz="32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400">
                <a:solidFill>
                  <a:srgbClr val="1155CC"/>
                </a:solidFill>
              </a:rPr>
              <a:t>.</a:t>
            </a:r>
            <a:endParaRPr sz="2400">
              <a:solidFill>
                <a:srgbClr val="1155CC"/>
              </a:solidFill>
            </a:endParaRPr>
          </a:p>
        </p:txBody>
      </p:sp>
      <p:pic>
        <p:nvPicPr>
          <p:cNvPr id="231" name="Google Shape;231;p34"/>
          <p:cNvPicPr preferRelativeResize="0"/>
          <p:nvPr/>
        </p:nvPicPr>
        <p:blipFill>
          <a:blip r:embed="rId3">
            <a:alphaModFix/>
          </a:blip>
          <a:stretch>
            <a:fillRect/>
          </a:stretch>
        </p:blipFill>
        <p:spPr>
          <a:xfrm>
            <a:off x="7225525" y="4011450"/>
            <a:ext cx="812675" cy="812675"/>
          </a:xfrm>
          <a:prstGeom prst="rect">
            <a:avLst/>
          </a:prstGeom>
          <a:noFill/>
          <a:ln>
            <a:noFill/>
          </a:ln>
        </p:spPr>
      </p:pic>
      <p:pic>
        <p:nvPicPr>
          <p:cNvPr id="232" name="Google Shape;232;p34"/>
          <p:cNvPicPr preferRelativeResize="0"/>
          <p:nvPr/>
        </p:nvPicPr>
        <p:blipFill>
          <a:blip r:embed="rId4">
            <a:alphaModFix/>
          </a:blip>
          <a:stretch>
            <a:fillRect/>
          </a:stretch>
        </p:blipFill>
        <p:spPr>
          <a:xfrm>
            <a:off x="409288" y="1175825"/>
            <a:ext cx="6147086" cy="2464250"/>
          </a:xfrm>
          <a:prstGeom prst="rect">
            <a:avLst/>
          </a:prstGeom>
          <a:noFill/>
          <a:ln>
            <a:noFill/>
          </a:ln>
        </p:spPr>
      </p:pic>
      <p:pic>
        <p:nvPicPr>
          <p:cNvPr id="233" name="Google Shape;233;p34"/>
          <p:cNvPicPr preferRelativeResize="0"/>
          <p:nvPr/>
        </p:nvPicPr>
        <p:blipFill>
          <a:blip r:embed="rId5">
            <a:alphaModFix/>
          </a:blip>
          <a:stretch>
            <a:fillRect/>
          </a:stretch>
        </p:blipFill>
        <p:spPr>
          <a:xfrm>
            <a:off x="4530399" y="1175825"/>
            <a:ext cx="3685852" cy="246425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Design documentation</a:t>
            </a:r>
            <a:r>
              <a:rPr lang="en" sz="3600">
                <a:solidFill>
                  <a:srgbClr val="1155CC"/>
                </a:solidFill>
              </a:rPr>
              <a:t> </a:t>
            </a:r>
            <a:endParaRPr sz="36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200">
                <a:solidFill>
                  <a:srgbClr val="1155CC"/>
                </a:solidFill>
              </a:rPr>
              <a:t>'Game design document', comprising</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gameplay</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character modelling and development</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lore of the game world</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storyboarding for narrative-heavy games</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concept art</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script</a:t>
            </a:r>
            <a:endParaRPr sz="2200">
              <a:solidFill>
                <a:srgbClr val="1155CC"/>
              </a:solidFill>
            </a:endParaRPr>
          </a:p>
          <a:p>
            <a:pPr indent="0" lvl="0" marL="0" rtl="0" algn="l">
              <a:spcBef>
                <a:spcPts val="0"/>
              </a:spcBef>
              <a:spcAft>
                <a:spcPts val="0"/>
              </a:spcAft>
              <a:buNone/>
            </a:pPr>
            <a:r>
              <a:t/>
            </a:r>
            <a:endParaRPr sz="2200">
              <a:solidFill>
                <a:srgbClr val="1155CC"/>
              </a:solidFill>
            </a:endParaRPr>
          </a:p>
          <a:p>
            <a:pPr indent="0" lvl="0" marL="0" rtl="0" algn="l">
              <a:spcBef>
                <a:spcPts val="0"/>
              </a:spcBef>
              <a:spcAft>
                <a:spcPts val="0"/>
              </a:spcAft>
              <a:buNone/>
            </a:pPr>
            <a:r>
              <a:rPr i="1" lang="en" sz="2200">
                <a:solidFill>
                  <a:srgbClr val="1155CC"/>
                </a:solidFill>
              </a:rPr>
              <a:t>Hellblade</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all of the above, plus Development Diary videos</a:t>
            </a:r>
            <a:endParaRPr sz="2200">
              <a:solidFill>
                <a:srgbClr val="1155CC"/>
              </a:solidFill>
            </a:endParaRPr>
          </a:p>
        </p:txBody>
      </p:sp>
      <p:pic>
        <p:nvPicPr>
          <p:cNvPr id="239" name="Google Shape;239;p35"/>
          <p:cNvPicPr preferRelativeResize="0"/>
          <p:nvPr/>
        </p:nvPicPr>
        <p:blipFill>
          <a:blip r:embed="rId3">
            <a:alphaModFix/>
          </a:blip>
          <a:stretch>
            <a:fillRect/>
          </a:stretch>
        </p:blipFill>
        <p:spPr>
          <a:xfrm>
            <a:off x="7225875" y="3977450"/>
            <a:ext cx="839800" cy="839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Design documentation </a:t>
            </a:r>
            <a:endParaRPr sz="36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457200" rtl="0" algn="l">
              <a:spcBef>
                <a:spcPts val="0"/>
              </a:spcBef>
              <a:spcAft>
                <a:spcPts val="0"/>
              </a:spcAft>
              <a:buNone/>
            </a:pPr>
            <a:r>
              <a:t/>
            </a:r>
            <a:endParaRPr sz="2000">
              <a:solidFill>
                <a:srgbClr val="1155CC"/>
              </a:solidFill>
            </a:endParaRPr>
          </a:p>
        </p:txBody>
      </p:sp>
      <p:pic>
        <p:nvPicPr>
          <p:cNvPr id="245" name="Google Shape;245;p36"/>
          <p:cNvPicPr preferRelativeResize="0"/>
          <p:nvPr/>
        </p:nvPicPr>
        <p:blipFill>
          <a:blip r:embed="rId3">
            <a:alphaModFix/>
          </a:blip>
          <a:stretch>
            <a:fillRect/>
          </a:stretch>
        </p:blipFill>
        <p:spPr>
          <a:xfrm>
            <a:off x="7225875" y="3977450"/>
            <a:ext cx="839800" cy="839800"/>
          </a:xfrm>
          <a:prstGeom prst="rect">
            <a:avLst/>
          </a:prstGeom>
          <a:noFill/>
          <a:ln>
            <a:noFill/>
          </a:ln>
        </p:spPr>
      </p:pic>
      <p:pic>
        <p:nvPicPr>
          <p:cNvPr id="246" name="Google Shape;246;p36"/>
          <p:cNvPicPr preferRelativeResize="0"/>
          <p:nvPr/>
        </p:nvPicPr>
        <p:blipFill>
          <a:blip r:embed="rId4">
            <a:alphaModFix/>
          </a:blip>
          <a:stretch>
            <a:fillRect/>
          </a:stretch>
        </p:blipFill>
        <p:spPr>
          <a:xfrm>
            <a:off x="235500" y="1138600"/>
            <a:ext cx="3733575" cy="3390599"/>
          </a:xfrm>
          <a:prstGeom prst="rect">
            <a:avLst/>
          </a:prstGeom>
          <a:noFill/>
          <a:ln>
            <a:noFill/>
          </a:ln>
        </p:spPr>
      </p:pic>
      <p:pic>
        <p:nvPicPr>
          <p:cNvPr id="247" name="Google Shape;247;p36"/>
          <p:cNvPicPr preferRelativeResize="0"/>
          <p:nvPr/>
        </p:nvPicPr>
        <p:blipFill>
          <a:blip r:embed="rId5">
            <a:alphaModFix/>
          </a:blip>
          <a:stretch>
            <a:fillRect/>
          </a:stretch>
        </p:blipFill>
        <p:spPr>
          <a:xfrm>
            <a:off x="4167075" y="1138600"/>
            <a:ext cx="2562075" cy="33906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Design documentation</a:t>
            </a:r>
            <a:r>
              <a:rPr lang="en" sz="3200">
                <a:solidFill>
                  <a:srgbClr val="1155CC"/>
                </a:solidFill>
                <a:highlight>
                  <a:srgbClr val="FFFFFF"/>
                </a:highlight>
              </a:rPr>
              <a:t> </a:t>
            </a:r>
            <a:endParaRPr sz="3200">
              <a:solidFill>
                <a:srgbClr val="1155CC"/>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800">
              <a:solidFill>
                <a:srgbClr val="1155CC"/>
              </a:solidFill>
            </a:endParaRPr>
          </a:p>
        </p:txBody>
      </p:sp>
      <p:pic>
        <p:nvPicPr>
          <p:cNvPr id="253" name="Google Shape;253;p37"/>
          <p:cNvPicPr preferRelativeResize="0"/>
          <p:nvPr/>
        </p:nvPicPr>
        <p:blipFill>
          <a:blip r:embed="rId3">
            <a:alphaModFix/>
          </a:blip>
          <a:stretch>
            <a:fillRect/>
          </a:stretch>
        </p:blipFill>
        <p:spPr>
          <a:xfrm>
            <a:off x="7227625" y="3947525"/>
            <a:ext cx="869050" cy="869050"/>
          </a:xfrm>
          <a:prstGeom prst="rect">
            <a:avLst/>
          </a:prstGeom>
          <a:noFill/>
          <a:ln>
            <a:noFill/>
          </a:ln>
        </p:spPr>
      </p:pic>
      <p:pic>
        <p:nvPicPr>
          <p:cNvPr id="254" name="Google Shape;254;p37"/>
          <p:cNvPicPr preferRelativeResize="0"/>
          <p:nvPr/>
        </p:nvPicPr>
        <p:blipFill>
          <a:blip r:embed="rId4">
            <a:alphaModFix/>
          </a:blip>
          <a:stretch>
            <a:fillRect/>
          </a:stretch>
        </p:blipFill>
        <p:spPr>
          <a:xfrm>
            <a:off x="256725" y="1272528"/>
            <a:ext cx="8630548" cy="36151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Fan-produced materials</a:t>
            </a:r>
            <a:r>
              <a:rPr lang="en" sz="3600">
                <a:solidFill>
                  <a:srgbClr val="1155CC"/>
                </a:solidFill>
              </a:rPr>
              <a:t> </a:t>
            </a:r>
            <a:endParaRPr sz="3600">
              <a:solidFill>
                <a:srgbClr val="1155CC"/>
              </a:solidFill>
            </a:endParaRPr>
          </a:p>
          <a:p>
            <a:pPr indent="0" lvl="0" marL="0" rtl="0" algn="l">
              <a:spcBef>
                <a:spcPts val="0"/>
              </a:spcBef>
              <a:spcAft>
                <a:spcPts val="0"/>
              </a:spcAft>
              <a:buNone/>
            </a:pPr>
            <a:r>
              <a:t/>
            </a:r>
            <a:endParaRPr sz="10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200">
                <a:solidFill>
                  <a:srgbClr val="1155CC"/>
                </a:solidFill>
              </a:rPr>
              <a:t>Expos, cosplay, fanart, etc. </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digital or physical</a:t>
            </a:r>
            <a:r>
              <a:rPr lang="en" sz="2200">
                <a:solidFill>
                  <a:schemeClr val="accent3"/>
                </a:solidFill>
              </a:rPr>
              <a:t> </a:t>
            </a:r>
            <a:endParaRPr sz="2200">
              <a:solidFill>
                <a:schemeClr val="accent3"/>
              </a:solidFill>
            </a:endParaRPr>
          </a:p>
          <a:p>
            <a:pPr indent="-368300" lvl="1" marL="914400" rtl="0" algn="l">
              <a:spcBef>
                <a:spcPts val="0"/>
              </a:spcBef>
              <a:spcAft>
                <a:spcPts val="0"/>
              </a:spcAft>
              <a:buClr>
                <a:srgbClr val="1155CC"/>
              </a:buClr>
              <a:buSzPts val="2200"/>
              <a:buChar char="○"/>
            </a:pPr>
            <a:r>
              <a:rPr lang="en" sz="2200">
                <a:solidFill>
                  <a:srgbClr val="1155CC"/>
                </a:solidFill>
              </a:rPr>
              <a:t>sometimes official component eg cosplay guide</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pinterest boards, facebook groups</a:t>
            </a:r>
            <a:endParaRPr sz="2200">
              <a:solidFill>
                <a:srgbClr val="1155CC"/>
              </a:solidFill>
            </a:endParaRPr>
          </a:p>
          <a:p>
            <a:pPr indent="0" lvl="0" marL="0" rtl="0" algn="l">
              <a:spcBef>
                <a:spcPts val="0"/>
              </a:spcBef>
              <a:spcAft>
                <a:spcPts val="0"/>
              </a:spcAft>
              <a:buNone/>
            </a:pPr>
            <a:r>
              <a:t/>
            </a:r>
            <a:endParaRPr sz="2200">
              <a:solidFill>
                <a:srgbClr val="1155CC"/>
              </a:solidFill>
            </a:endParaRPr>
          </a:p>
          <a:p>
            <a:pPr indent="0" lvl="0" marL="0" rtl="0" algn="l">
              <a:spcBef>
                <a:spcPts val="0"/>
              </a:spcBef>
              <a:spcAft>
                <a:spcPts val="0"/>
              </a:spcAft>
              <a:buNone/>
            </a:pPr>
            <a:r>
              <a:rPr i="1" lang="en" sz="2200">
                <a:solidFill>
                  <a:srgbClr val="1155CC"/>
                </a:solidFill>
              </a:rPr>
              <a:t>Hellblade</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plentiful cosplay</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even an official guide by Ninja Theory</a:t>
            </a:r>
            <a:endParaRPr sz="2200">
              <a:solidFill>
                <a:srgbClr val="1155CC"/>
              </a:solidFill>
            </a:endParaRPr>
          </a:p>
        </p:txBody>
      </p:sp>
      <p:pic>
        <p:nvPicPr>
          <p:cNvPr id="260" name="Google Shape;260;p38"/>
          <p:cNvPicPr preferRelativeResize="0"/>
          <p:nvPr/>
        </p:nvPicPr>
        <p:blipFill>
          <a:blip r:embed="rId3">
            <a:alphaModFix/>
          </a:blip>
          <a:stretch>
            <a:fillRect/>
          </a:stretch>
        </p:blipFill>
        <p:spPr>
          <a:xfrm>
            <a:off x="7170475" y="3903550"/>
            <a:ext cx="941375" cy="941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Fan-produced materials </a:t>
            </a:r>
            <a:endParaRPr sz="3600">
              <a:solidFill>
                <a:srgbClr val="1155CC"/>
              </a:solidFill>
            </a:endParaRPr>
          </a:p>
          <a:p>
            <a:pPr indent="0" lvl="0" marL="0" rtl="0" algn="l">
              <a:spcBef>
                <a:spcPts val="0"/>
              </a:spcBef>
              <a:spcAft>
                <a:spcPts val="0"/>
              </a:spcAft>
              <a:buNone/>
            </a:pPr>
            <a:r>
              <a:t/>
            </a:r>
            <a:endParaRPr sz="10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2400">
              <a:solidFill>
                <a:srgbClr val="1155CC"/>
              </a:solidFill>
            </a:endParaRPr>
          </a:p>
        </p:txBody>
      </p:sp>
      <p:pic>
        <p:nvPicPr>
          <p:cNvPr id="266" name="Google Shape;266;p39"/>
          <p:cNvPicPr preferRelativeResize="0"/>
          <p:nvPr/>
        </p:nvPicPr>
        <p:blipFill>
          <a:blip r:embed="rId3">
            <a:alphaModFix/>
          </a:blip>
          <a:stretch>
            <a:fillRect/>
          </a:stretch>
        </p:blipFill>
        <p:spPr>
          <a:xfrm>
            <a:off x="7170475" y="3903550"/>
            <a:ext cx="941375" cy="941375"/>
          </a:xfrm>
          <a:prstGeom prst="rect">
            <a:avLst/>
          </a:prstGeom>
          <a:noFill/>
          <a:ln>
            <a:noFill/>
          </a:ln>
        </p:spPr>
      </p:pic>
      <p:pic>
        <p:nvPicPr>
          <p:cNvPr id="267" name="Google Shape;267;p39"/>
          <p:cNvPicPr preferRelativeResize="0"/>
          <p:nvPr/>
        </p:nvPicPr>
        <p:blipFill>
          <a:blip r:embed="rId4">
            <a:alphaModFix/>
          </a:blip>
          <a:stretch>
            <a:fillRect/>
          </a:stretch>
        </p:blipFill>
        <p:spPr>
          <a:xfrm>
            <a:off x="311700" y="1208825"/>
            <a:ext cx="3162151" cy="3592626"/>
          </a:xfrm>
          <a:prstGeom prst="rect">
            <a:avLst/>
          </a:prstGeom>
          <a:noFill/>
          <a:ln>
            <a:noFill/>
          </a:ln>
        </p:spPr>
      </p:pic>
      <p:pic>
        <p:nvPicPr>
          <p:cNvPr id="268" name="Google Shape;268;p39"/>
          <p:cNvPicPr preferRelativeResize="0"/>
          <p:nvPr/>
        </p:nvPicPr>
        <p:blipFill>
          <a:blip r:embed="rId5">
            <a:alphaModFix/>
          </a:blip>
          <a:stretch>
            <a:fillRect/>
          </a:stretch>
        </p:blipFill>
        <p:spPr>
          <a:xfrm>
            <a:off x="3544975" y="1208825"/>
            <a:ext cx="3231700" cy="2914950"/>
          </a:xfrm>
          <a:prstGeom prst="rect">
            <a:avLst/>
          </a:prstGeom>
          <a:noFill/>
          <a:ln>
            <a:noFill/>
          </a:ln>
        </p:spPr>
      </p:pic>
      <p:pic>
        <p:nvPicPr>
          <p:cNvPr id="269" name="Google Shape;269;p39"/>
          <p:cNvPicPr preferRelativeResize="0"/>
          <p:nvPr/>
        </p:nvPicPr>
        <p:blipFill>
          <a:blip r:embed="rId6">
            <a:alphaModFix/>
          </a:blip>
          <a:stretch>
            <a:fillRect/>
          </a:stretch>
        </p:blipFill>
        <p:spPr>
          <a:xfrm>
            <a:off x="5790200" y="2873065"/>
            <a:ext cx="3231700" cy="205376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40"/>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Walkthroughs and guides</a:t>
            </a:r>
            <a:r>
              <a:rPr lang="en" sz="3600">
                <a:solidFill>
                  <a:srgbClr val="1155CC"/>
                </a:solidFill>
              </a:rPr>
              <a:t> </a:t>
            </a:r>
            <a:endParaRPr sz="36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rPr lang="en" sz="2200">
                <a:solidFill>
                  <a:srgbClr val="1155CC"/>
                </a:solidFill>
              </a:rPr>
              <a:t>Digital online walkthroughs and guides, made by fans and professional sites such as IGN. </a:t>
            </a:r>
            <a:endParaRPr sz="2200">
              <a:solidFill>
                <a:srgbClr val="1155CC"/>
              </a:solidFill>
            </a:endParaRPr>
          </a:p>
          <a:p>
            <a:pPr indent="0" lvl="0" marL="0" rtl="0" algn="l">
              <a:spcBef>
                <a:spcPts val="0"/>
              </a:spcBef>
              <a:spcAft>
                <a:spcPts val="0"/>
              </a:spcAft>
              <a:buNone/>
            </a:pPr>
            <a:r>
              <a:rPr lang="en" sz="2200">
                <a:solidFill>
                  <a:srgbClr val="1155CC"/>
                </a:solidFill>
              </a:rPr>
              <a:t>Also still published guidebooks, and artbooks.</a:t>
            </a:r>
            <a:endParaRPr sz="2200">
              <a:solidFill>
                <a:srgbClr val="1155CC"/>
              </a:solidFill>
            </a:endParaRPr>
          </a:p>
          <a:p>
            <a:pPr indent="0" lvl="0" marL="0" rtl="0" algn="l">
              <a:spcBef>
                <a:spcPts val="0"/>
              </a:spcBef>
              <a:spcAft>
                <a:spcPts val="0"/>
              </a:spcAft>
              <a:buNone/>
            </a:pPr>
            <a:r>
              <a:t/>
            </a:r>
            <a:endParaRPr sz="2200">
              <a:solidFill>
                <a:srgbClr val="1155CC"/>
              </a:solidFill>
            </a:endParaRPr>
          </a:p>
          <a:p>
            <a:pPr indent="0" lvl="0" marL="0" rtl="0" algn="l">
              <a:spcBef>
                <a:spcPts val="0"/>
              </a:spcBef>
              <a:spcAft>
                <a:spcPts val="0"/>
              </a:spcAft>
              <a:buNone/>
            </a:pPr>
            <a:r>
              <a:rPr i="1" lang="en" sz="2200">
                <a:solidFill>
                  <a:srgbClr val="1155CC"/>
                </a:solidFill>
              </a:rPr>
              <a:t>Hellblade</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fan-created, on YouTube, Vimeo, etc</a:t>
            </a:r>
            <a:endParaRPr sz="2200">
              <a:solidFill>
                <a:srgbClr val="1155CC"/>
              </a:solidFill>
            </a:endParaRPr>
          </a:p>
          <a:p>
            <a:pPr indent="-368300" lvl="0" marL="457200" rtl="0" algn="l">
              <a:spcBef>
                <a:spcPts val="0"/>
              </a:spcBef>
              <a:spcAft>
                <a:spcPts val="0"/>
              </a:spcAft>
              <a:buClr>
                <a:srgbClr val="1155CC"/>
              </a:buClr>
              <a:buSzPts val="2200"/>
              <a:buChar char="●"/>
            </a:pPr>
            <a:r>
              <a:rPr lang="en" sz="2200">
                <a:solidFill>
                  <a:srgbClr val="1155CC"/>
                </a:solidFill>
              </a:rPr>
              <a:t>IGN professional guides</a:t>
            </a:r>
            <a:endParaRPr sz="2200">
              <a:solidFill>
                <a:srgbClr val="1155CC"/>
              </a:solidFill>
            </a:endParaRPr>
          </a:p>
        </p:txBody>
      </p:sp>
      <p:pic>
        <p:nvPicPr>
          <p:cNvPr id="275" name="Google Shape;275;p40"/>
          <p:cNvPicPr preferRelativeResize="0"/>
          <p:nvPr/>
        </p:nvPicPr>
        <p:blipFill>
          <a:blip r:embed="rId3">
            <a:alphaModFix/>
          </a:blip>
          <a:stretch>
            <a:fillRect/>
          </a:stretch>
        </p:blipFill>
        <p:spPr>
          <a:xfrm>
            <a:off x="7225850" y="3968175"/>
            <a:ext cx="867500" cy="86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1"/>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Walkthroughs and guides </a:t>
            </a:r>
            <a:endParaRPr sz="36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2400">
              <a:solidFill>
                <a:srgbClr val="1155CC"/>
              </a:solidFill>
            </a:endParaRPr>
          </a:p>
          <a:p>
            <a:pPr indent="0" lvl="0" marL="0" rtl="0" algn="l">
              <a:spcBef>
                <a:spcPts val="0"/>
              </a:spcBef>
              <a:spcAft>
                <a:spcPts val="0"/>
              </a:spcAft>
              <a:buNone/>
            </a:pPr>
            <a:r>
              <a:t/>
            </a:r>
            <a:endParaRPr sz="2400">
              <a:solidFill>
                <a:srgbClr val="1155CC"/>
              </a:solidFill>
            </a:endParaRPr>
          </a:p>
        </p:txBody>
      </p:sp>
      <p:pic>
        <p:nvPicPr>
          <p:cNvPr id="281" name="Google Shape;281;p41"/>
          <p:cNvPicPr preferRelativeResize="0"/>
          <p:nvPr/>
        </p:nvPicPr>
        <p:blipFill>
          <a:blip r:embed="rId3">
            <a:alphaModFix/>
          </a:blip>
          <a:stretch>
            <a:fillRect/>
          </a:stretch>
        </p:blipFill>
        <p:spPr>
          <a:xfrm>
            <a:off x="7225850" y="3968175"/>
            <a:ext cx="867500" cy="867500"/>
          </a:xfrm>
          <a:prstGeom prst="rect">
            <a:avLst/>
          </a:prstGeom>
          <a:noFill/>
          <a:ln>
            <a:noFill/>
          </a:ln>
        </p:spPr>
      </p:pic>
      <p:pic>
        <p:nvPicPr>
          <p:cNvPr id="282" name="Google Shape;282;p41"/>
          <p:cNvPicPr preferRelativeResize="0"/>
          <p:nvPr/>
        </p:nvPicPr>
        <p:blipFill>
          <a:blip r:embed="rId4">
            <a:alphaModFix/>
          </a:blip>
          <a:stretch>
            <a:fillRect/>
          </a:stretch>
        </p:blipFill>
        <p:spPr>
          <a:xfrm>
            <a:off x="476325" y="1146500"/>
            <a:ext cx="3119850" cy="3507126"/>
          </a:xfrm>
          <a:prstGeom prst="rect">
            <a:avLst/>
          </a:prstGeom>
          <a:noFill/>
          <a:ln>
            <a:noFill/>
          </a:ln>
        </p:spPr>
      </p:pic>
      <p:pic>
        <p:nvPicPr>
          <p:cNvPr id="283" name="Google Shape;283;p41"/>
          <p:cNvPicPr preferRelativeResize="0"/>
          <p:nvPr/>
        </p:nvPicPr>
        <p:blipFill>
          <a:blip r:embed="rId5">
            <a:alphaModFix/>
          </a:blip>
          <a:stretch>
            <a:fillRect/>
          </a:stretch>
        </p:blipFill>
        <p:spPr>
          <a:xfrm>
            <a:off x="2634550" y="1217625"/>
            <a:ext cx="867500" cy="453466"/>
          </a:xfrm>
          <a:prstGeom prst="rect">
            <a:avLst/>
          </a:prstGeom>
          <a:noFill/>
          <a:ln>
            <a:noFill/>
          </a:ln>
        </p:spPr>
      </p:pic>
      <p:pic>
        <p:nvPicPr>
          <p:cNvPr id="284" name="Google Shape;284;p41"/>
          <p:cNvPicPr preferRelativeResize="0"/>
          <p:nvPr/>
        </p:nvPicPr>
        <p:blipFill>
          <a:blip r:embed="rId6">
            <a:alphaModFix/>
          </a:blip>
          <a:stretch>
            <a:fillRect/>
          </a:stretch>
        </p:blipFill>
        <p:spPr>
          <a:xfrm>
            <a:off x="3693275" y="1146500"/>
            <a:ext cx="3965801" cy="24800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5"/>
          <p:cNvSpPr txBox="1"/>
          <p:nvPr>
            <p:ph type="title"/>
          </p:nvPr>
        </p:nvSpPr>
        <p:spPr>
          <a:xfrm>
            <a:off x="311700" y="316675"/>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Introducing the Challenge</a:t>
            </a:r>
            <a:r>
              <a:rPr lang="en" sz="3600">
                <a:solidFill>
                  <a:srgbClr val="1155CC"/>
                </a:solidFill>
              </a:rPr>
              <a:t>  </a:t>
            </a:r>
            <a:endParaRPr sz="3600">
              <a:solidFill>
                <a:srgbClr val="1155CC"/>
              </a:solidFill>
            </a:endParaRPr>
          </a:p>
        </p:txBody>
      </p:sp>
      <p:sp>
        <p:nvSpPr>
          <p:cNvPr id="100" name="Google Shape;100;p15"/>
          <p:cNvSpPr txBox="1"/>
          <p:nvPr>
            <p:ph idx="1" type="body"/>
          </p:nvPr>
        </p:nvSpPr>
        <p:spPr>
          <a:xfrm>
            <a:off x="311700" y="1054650"/>
            <a:ext cx="7963500" cy="33390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1155CC"/>
              </a:buClr>
              <a:buSzPts val="2100"/>
              <a:buChar char="●"/>
            </a:pPr>
            <a:r>
              <a:rPr lang="en" sz="2100">
                <a:solidFill>
                  <a:srgbClr val="1155CC"/>
                </a:solidFill>
              </a:rPr>
              <a:t>What would a distributed national initiative to collect, preserve, and provide access to video games look like? </a:t>
            </a:r>
            <a:endParaRPr sz="2100">
              <a:solidFill>
                <a:srgbClr val="1155CC"/>
              </a:solidFill>
            </a:endParaRPr>
          </a:p>
          <a:p>
            <a:pPr indent="-361950" lvl="0" marL="457200" rtl="0" algn="just">
              <a:spcBef>
                <a:spcPts val="0"/>
              </a:spcBef>
              <a:spcAft>
                <a:spcPts val="0"/>
              </a:spcAft>
              <a:buClr>
                <a:srgbClr val="1155CC"/>
              </a:buClr>
              <a:buSzPts val="2100"/>
              <a:buChar char="●"/>
            </a:pPr>
            <a:r>
              <a:rPr lang="en" sz="2100">
                <a:solidFill>
                  <a:srgbClr val="1155CC"/>
                </a:solidFill>
              </a:rPr>
              <a:t>Consortium of collecting organisations:</a:t>
            </a:r>
            <a:endParaRPr sz="2100">
              <a:solidFill>
                <a:srgbClr val="1155CC"/>
              </a:solidFill>
            </a:endParaRPr>
          </a:p>
          <a:p>
            <a:pPr indent="-342900" lvl="1" marL="914400" rtl="0" algn="just">
              <a:spcBef>
                <a:spcPts val="0"/>
              </a:spcBef>
              <a:spcAft>
                <a:spcPts val="0"/>
              </a:spcAft>
              <a:buClr>
                <a:srgbClr val="1155CC"/>
              </a:buClr>
              <a:buSzPts val="1800"/>
              <a:buChar char="○"/>
            </a:pPr>
            <a:r>
              <a:rPr lang="en" sz="1800">
                <a:solidFill>
                  <a:srgbClr val="1155CC"/>
                </a:solidFill>
              </a:rPr>
              <a:t>BFI, British Library, Tate, V&amp;A, Science Museum Group, Wellcome Collection, Museum of London, British Games Institute, National Videogame Museum </a:t>
            </a:r>
            <a:endParaRPr sz="1800">
              <a:solidFill>
                <a:srgbClr val="1155CC"/>
              </a:solidFill>
            </a:endParaRPr>
          </a:p>
          <a:p>
            <a:pPr indent="-361950" lvl="0" marL="457200" rtl="0" algn="just">
              <a:spcBef>
                <a:spcPts val="0"/>
              </a:spcBef>
              <a:spcAft>
                <a:spcPts val="0"/>
              </a:spcAft>
              <a:buClr>
                <a:srgbClr val="1155CC"/>
              </a:buClr>
              <a:buSzPts val="2100"/>
              <a:buChar char="●"/>
            </a:pPr>
            <a:r>
              <a:rPr lang="en" sz="2100">
                <a:solidFill>
                  <a:srgbClr val="1155CC"/>
                </a:solidFill>
              </a:rPr>
              <a:t>Three subgroups</a:t>
            </a:r>
            <a:endParaRPr sz="2100">
              <a:solidFill>
                <a:srgbClr val="1155CC"/>
              </a:solidFill>
            </a:endParaRPr>
          </a:p>
          <a:p>
            <a:pPr indent="-342900" lvl="1" marL="914400" rtl="0" algn="just">
              <a:spcBef>
                <a:spcPts val="0"/>
              </a:spcBef>
              <a:spcAft>
                <a:spcPts val="0"/>
              </a:spcAft>
              <a:buClr>
                <a:srgbClr val="1155CC"/>
              </a:buClr>
              <a:buSzPts val="1800"/>
              <a:buChar char="○"/>
            </a:pPr>
            <a:r>
              <a:rPr lang="en" sz="1800">
                <a:solidFill>
                  <a:srgbClr val="1155CC"/>
                </a:solidFill>
              </a:rPr>
              <a:t>Preservation and Access</a:t>
            </a:r>
            <a:endParaRPr sz="1800">
              <a:solidFill>
                <a:srgbClr val="1155CC"/>
              </a:solidFill>
            </a:endParaRPr>
          </a:p>
          <a:p>
            <a:pPr indent="-342900" lvl="1" marL="914400" rtl="0" algn="just">
              <a:spcBef>
                <a:spcPts val="0"/>
              </a:spcBef>
              <a:spcAft>
                <a:spcPts val="0"/>
              </a:spcAft>
              <a:buClr>
                <a:srgbClr val="1155CC"/>
              </a:buClr>
              <a:buSzPts val="1800"/>
              <a:buChar char="○"/>
            </a:pPr>
            <a:r>
              <a:rPr lang="en" sz="1800">
                <a:solidFill>
                  <a:srgbClr val="1155CC"/>
                </a:solidFill>
              </a:rPr>
              <a:t>Advocacy</a:t>
            </a:r>
            <a:endParaRPr sz="1800">
              <a:solidFill>
                <a:srgbClr val="1155CC"/>
              </a:solidFill>
            </a:endParaRPr>
          </a:p>
          <a:p>
            <a:pPr indent="-342900" lvl="1" marL="914400" rtl="0" algn="just">
              <a:spcBef>
                <a:spcPts val="0"/>
              </a:spcBef>
              <a:spcAft>
                <a:spcPts val="0"/>
              </a:spcAft>
              <a:buClr>
                <a:srgbClr val="1155CC"/>
              </a:buClr>
              <a:buSzPts val="1800"/>
              <a:buChar char="○"/>
            </a:pPr>
            <a:r>
              <a:rPr lang="en" sz="1800">
                <a:solidFill>
                  <a:srgbClr val="1155CC"/>
                </a:solidFill>
              </a:rPr>
              <a:t>Strategy </a:t>
            </a:r>
            <a:endParaRPr sz="1800">
              <a:solidFill>
                <a:srgbClr val="1155CC"/>
              </a:solidFill>
            </a:endParaRPr>
          </a:p>
          <a:p>
            <a:pPr indent="0" lvl="0" marL="457200" rtl="0" algn="just">
              <a:spcBef>
                <a:spcPts val="1600"/>
              </a:spcBef>
              <a:spcAft>
                <a:spcPts val="0"/>
              </a:spcAft>
              <a:buNone/>
            </a:pPr>
            <a:r>
              <a:t/>
            </a:r>
            <a:endParaRPr>
              <a:solidFill>
                <a:schemeClr val="accent3"/>
              </a:solidFill>
            </a:endParaRPr>
          </a:p>
          <a:p>
            <a:pPr indent="0" lvl="0" marL="457200" rtl="0" algn="just">
              <a:spcBef>
                <a:spcPts val="1600"/>
              </a:spcBef>
              <a:spcAft>
                <a:spcPts val="1600"/>
              </a:spcAft>
              <a:buNone/>
            </a:pPr>
            <a:r>
              <a:t/>
            </a:r>
            <a:endParaRPr>
              <a:solidFill>
                <a:schemeClr val="accent3"/>
              </a:solidFill>
            </a:endParaRPr>
          </a:p>
        </p:txBody>
      </p:sp>
      <p:pic>
        <p:nvPicPr>
          <p:cNvPr id="101" name="Google Shape;101;p15"/>
          <p:cNvPicPr preferRelativeResize="0"/>
          <p:nvPr/>
        </p:nvPicPr>
        <p:blipFill>
          <a:blip r:embed="rId3">
            <a:alphaModFix/>
          </a:blip>
          <a:stretch>
            <a:fillRect/>
          </a:stretch>
        </p:blipFill>
        <p:spPr>
          <a:xfrm>
            <a:off x="7250500" y="3972675"/>
            <a:ext cx="851425" cy="851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311700" y="410000"/>
            <a:ext cx="35025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155CC"/>
                </a:solidFill>
              </a:rPr>
              <a:t>Gameplay</a:t>
            </a:r>
            <a:r>
              <a:rPr lang="en" sz="3600">
                <a:solidFill>
                  <a:srgbClr val="1155CC"/>
                </a:solidFill>
              </a:rPr>
              <a:t> video</a:t>
            </a:r>
            <a:endParaRPr sz="3600">
              <a:solidFill>
                <a:srgbClr val="1155CC"/>
              </a:solidFill>
            </a:endParaRPr>
          </a:p>
          <a:p>
            <a:pPr indent="0" lvl="0" marL="0" rtl="0" algn="l">
              <a:spcBef>
                <a:spcPts val="0"/>
              </a:spcBef>
              <a:spcAft>
                <a:spcPts val="0"/>
              </a:spcAft>
              <a:buNone/>
            </a:pPr>
            <a:r>
              <a:t/>
            </a:r>
            <a:endParaRPr sz="1000">
              <a:solidFill>
                <a:schemeClr val="accent3"/>
              </a:solidFill>
              <a:highlight>
                <a:srgbClr val="FFFFFF"/>
              </a:highlight>
            </a:endParaRPr>
          </a:p>
          <a:p>
            <a:pPr indent="0" lvl="0" marL="0" rtl="0" algn="l">
              <a:spcBef>
                <a:spcPts val="0"/>
              </a:spcBef>
              <a:spcAft>
                <a:spcPts val="0"/>
              </a:spcAft>
              <a:buNone/>
            </a:pPr>
            <a:r>
              <a:t/>
            </a:r>
            <a:endParaRPr sz="1000">
              <a:solidFill>
                <a:schemeClr val="accent3"/>
              </a:solidFill>
              <a:highlight>
                <a:srgbClr val="FFFFFF"/>
              </a:highlight>
            </a:endParaRPr>
          </a:p>
          <a:p>
            <a:pPr indent="-368300" lvl="0" marL="457200" rtl="0" algn="l">
              <a:spcBef>
                <a:spcPts val="0"/>
              </a:spcBef>
              <a:spcAft>
                <a:spcPts val="0"/>
              </a:spcAft>
              <a:buClr>
                <a:srgbClr val="1155CC"/>
              </a:buClr>
              <a:buSzPts val="2200"/>
              <a:buChar char="●"/>
            </a:pPr>
            <a:r>
              <a:rPr lang="en" sz="2200">
                <a:solidFill>
                  <a:srgbClr val="1155CC"/>
                </a:solidFill>
              </a:rPr>
              <a:t>Video footage of the game  </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E.g. promotional trailer</a:t>
            </a:r>
            <a:endParaRPr sz="2200">
              <a:solidFill>
                <a:srgbClr val="1155CC"/>
              </a:solidFill>
            </a:endParaRPr>
          </a:p>
          <a:p>
            <a:pPr indent="-368300" lvl="1" marL="914400" rtl="0" algn="l">
              <a:spcBef>
                <a:spcPts val="0"/>
              </a:spcBef>
              <a:spcAft>
                <a:spcPts val="0"/>
              </a:spcAft>
              <a:buClr>
                <a:srgbClr val="1155CC"/>
              </a:buClr>
              <a:buSzPts val="2200"/>
              <a:buChar char="○"/>
            </a:pPr>
            <a:r>
              <a:rPr lang="en" sz="2200">
                <a:solidFill>
                  <a:srgbClr val="1155CC"/>
                </a:solidFill>
              </a:rPr>
              <a:t>Fan-produced gameplay video </a:t>
            </a:r>
            <a:endParaRPr sz="2200">
              <a:solidFill>
                <a:srgbClr val="1155CC"/>
              </a:solidFill>
            </a:endParaRPr>
          </a:p>
          <a:p>
            <a:pPr indent="-368300" lvl="2" marL="1371600" rtl="0" algn="l">
              <a:spcBef>
                <a:spcPts val="0"/>
              </a:spcBef>
              <a:spcAft>
                <a:spcPts val="0"/>
              </a:spcAft>
              <a:buClr>
                <a:schemeClr val="accent3"/>
              </a:buClr>
              <a:buSzPts val="2200"/>
              <a:buChar char="■"/>
            </a:pPr>
            <a:r>
              <a:rPr lang="en" sz="2200">
                <a:solidFill>
                  <a:srgbClr val="1155CC"/>
                </a:solidFill>
              </a:rPr>
              <a:t>Crossover with walkthroughs and guides  </a:t>
            </a:r>
            <a:r>
              <a:rPr lang="en" sz="2200">
                <a:solidFill>
                  <a:schemeClr val="accent3"/>
                </a:solidFill>
                <a:highlight>
                  <a:srgbClr val="FFFFFF"/>
                </a:highlight>
              </a:rPr>
              <a:t> </a:t>
            </a:r>
            <a:endParaRPr sz="2200">
              <a:solidFill>
                <a:schemeClr val="accent3"/>
              </a:solidFill>
              <a:highlight>
                <a:srgbClr val="FFFFFF"/>
              </a:highlight>
            </a:endParaRPr>
          </a:p>
          <a:p>
            <a:pPr indent="0" lvl="0" marL="914400" rtl="0" algn="l">
              <a:spcBef>
                <a:spcPts val="0"/>
              </a:spcBef>
              <a:spcAft>
                <a:spcPts val="0"/>
              </a:spcAft>
              <a:buNone/>
            </a:pPr>
            <a:r>
              <a:t/>
            </a:r>
            <a:endParaRPr sz="2400">
              <a:solidFill>
                <a:schemeClr val="accent3"/>
              </a:solidFill>
            </a:endParaRPr>
          </a:p>
        </p:txBody>
      </p:sp>
      <p:pic>
        <p:nvPicPr>
          <p:cNvPr id="290" name="Google Shape;290;p42"/>
          <p:cNvPicPr preferRelativeResize="0"/>
          <p:nvPr/>
        </p:nvPicPr>
        <p:blipFill>
          <a:blip r:embed="rId3">
            <a:alphaModFix/>
          </a:blip>
          <a:stretch>
            <a:fillRect/>
          </a:stretch>
        </p:blipFill>
        <p:spPr>
          <a:xfrm>
            <a:off x="4058800" y="0"/>
            <a:ext cx="5085202" cy="3820899"/>
          </a:xfrm>
          <a:prstGeom prst="rect">
            <a:avLst/>
          </a:prstGeom>
          <a:noFill/>
          <a:ln>
            <a:noFill/>
          </a:ln>
        </p:spPr>
      </p:pic>
      <p:pic>
        <p:nvPicPr>
          <p:cNvPr id="291" name="Google Shape;291;p42"/>
          <p:cNvPicPr preferRelativeResize="0"/>
          <p:nvPr/>
        </p:nvPicPr>
        <p:blipFill>
          <a:blip r:embed="rId4">
            <a:alphaModFix/>
          </a:blip>
          <a:stretch>
            <a:fillRect/>
          </a:stretch>
        </p:blipFill>
        <p:spPr>
          <a:xfrm>
            <a:off x="7198175" y="3945775"/>
            <a:ext cx="904425" cy="904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3"/>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Next Steps</a:t>
            </a:r>
            <a:endParaRPr sz="3200">
              <a:solidFill>
                <a:srgbClr val="1155CC"/>
              </a:solidFill>
            </a:endParaRPr>
          </a:p>
        </p:txBody>
      </p:sp>
      <p:sp>
        <p:nvSpPr>
          <p:cNvPr id="297" name="Google Shape;297;p43"/>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68300" lvl="0" marL="457200" rtl="0" algn="just">
              <a:spcBef>
                <a:spcPts val="0"/>
              </a:spcBef>
              <a:spcAft>
                <a:spcPts val="0"/>
              </a:spcAft>
              <a:buClr>
                <a:srgbClr val="1155CC"/>
              </a:buClr>
              <a:buSzPts val="2200"/>
              <a:buChar char="●"/>
            </a:pPr>
            <a:r>
              <a:rPr lang="en" sz="2200">
                <a:solidFill>
                  <a:srgbClr val="1155CC"/>
                </a:solidFill>
              </a:rPr>
              <a:t>Develop a subject specialist network (SSN)</a:t>
            </a:r>
            <a:endParaRPr sz="2200">
              <a:solidFill>
                <a:srgbClr val="1155CC"/>
              </a:solidFill>
            </a:endParaRPr>
          </a:p>
          <a:p>
            <a:pPr indent="-368300" lvl="0" marL="457200" rtl="0" algn="just">
              <a:spcBef>
                <a:spcPts val="0"/>
              </a:spcBef>
              <a:spcAft>
                <a:spcPts val="0"/>
              </a:spcAft>
              <a:buClr>
                <a:srgbClr val="1155CC"/>
              </a:buClr>
              <a:buSzPts val="2200"/>
              <a:buChar char="●"/>
            </a:pPr>
            <a:r>
              <a:rPr lang="en" sz="2200">
                <a:solidFill>
                  <a:srgbClr val="1155CC"/>
                </a:solidFill>
              </a:rPr>
              <a:t>Build networks of other collecting organisations </a:t>
            </a:r>
            <a:endParaRPr sz="2200">
              <a:solidFill>
                <a:srgbClr val="1155CC"/>
              </a:solidFill>
            </a:endParaRPr>
          </a:p>
          <a:p>
            <a:pPr indent="-368300" lvl="0" marL="457200" rtl="0" algn="just">
              <a:spcBef>
                <a:spcPts val="0"/>
              </a:spcBef>
              <a:spcAft>
                <a:spcPts val="0"/>
              </a:spcAft>
              <a:buClr>
                <a:srgbClr val="1155CC"/>
              </a:buClr>
              <a:buSzPts val="2200"/>
              <a:buChar char="●"/>
            </a:pPr>
            <a:r>
              <a:rPr lang="en" sz="2200">
                <a:solidFill>
                  <a:srgbClr val="1155CC"/>
                </a:solidFill>
              </a:rPr>
              <a:t>Engage pirate community  (...maybe...) </a:t>
            </a:r>
            <a:endParaRPr sz="2200">
              <a:solidFill>
                <a:srgbClr val="1155CC"/>
              </a:solidFill>
            </a:endParaRPr>
          </a:p>
          <a:p>
            <a:pPr indent="-368300" lvl="0" marL="457200" rtl="0" algn="just">
              <a:spcBef>
                <a:spcPts val="0"/>
              </a:spcBef>
              <a:spcAft>
                <a:spcPts val="0"/>
              </a:spcAft>
              <a:buClr>
                <a:srgbClr val="1155CC"/>
              </a:buClr>
              <a:buSzPts val="2200"/>
              <a:buChar char="●"/>
            </a:pPr>
            <a:r>
              <a:rPr lang="en" sz="2200">
                <a:solidFill>
                  <a:srgbClr val="1155CC"/>
                </a:solidFill>
              </a:rPr>
              <a:t>Test matrix for </a:t>
            </a:r>
            <a:r>
              <a:rPr i="1" lang="en" sz="2200">
                <a:solidFill>
                  <a:srgbClr val="1155CC"/>
                </a:solidFill>
              </a:rPr>
              <a:t>Hellblade</a:t>
            </a:r>
            <a:r>
              <a:rPr lang="en" sz="2200">
                <a:solidFill>
                  <a:srgbClr val="1155CC"/>
                </a:solidFill>
              </a:rPr>
              <a:t> </a:t>
            </a:r>
            <a:endParaRPr sz="2200">
              <a:solidFill>
                <a:srgbClr val="1155CC"/>
              </a:solidFill>
            </a:endParaRPr>
          </a:p>
          <a:p>
            <a:pPr indent="-368300" lvl="0" marL="457200" rtl="0" algn="just">
              <a:spcBef>
                <a:spcPts val="0"/>
              </a:spcBef>
              <a:spcAft>
                <a:spcPts val="0"/>
              </a:spcAft>
              <a:buClr>
                <a:srgbClr val="1155CC"/>
              </a:buClr>
              <a:buSzPts val="2200"/>
              <a:buChar char="●"/>
            </a:pPr>
            <a:r>
              <a:rPr lang="en" sz="2200">
                <a:solidFill>
                  <a:srgbClr val="1155CC"/>
                </a:solidFill>
              </a:rPr>
              <a:t>Apply matrix and case studies to designing a data model </a:t>
            </a:r>
            <a:endParaRPr sz="2200">
              <a:solidFill>
                <a:srgbClr val="1155CC"/>
              </a:solidFill>
            </a:endParaRPr>
          </a:p>
          <a:p>
            <a:pPr indent="0" lvl="0" marL="0" rtl="0" algn="l">
              <a:spcBef>
                <a:spcPts val="1600"/>
              </a:spcBef>
              <a:spcAft>
                <a:spcPts val="1600"/>
              </a:spcAft>
              <a:buNone/>
            </a:pPr>
            <a:r>
              <a:t/>
            </a:r>
            <a:endParaRPr/>
          </a:p>
        </p:txBody>
      </p:sp>
      <p:pic>
        <p:nvPicPr>
          <p:cNvPr id="298" name="Google Shape;298;p43"/>
          <p:cNvPicPr preferRelativeResize="0"/>
          <p:nvPr/>
        </p:nvPicPr>
        <p:blipFill>
          <a:blip r:embed="rId3">
            <a:alphaModFix/>
          </a:blip>
          <a:stretch>
            <a:fillRect/>
          </a:stretch>
        </p:blipFill>
        <p:spPr>
          <a:xfrm>
            <a:off x="7184000" y="3902400"/>
            <a:ext cx="966975" cy="966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4"/>
          <p:cNvSpPr txBox="1"/>
          <p:nvPr>
            <p:ph type="title"/>
          </p:nvPr>
        </p:nvSpPr>
        <p:spPr>
          <a:xfrm>
            <a:off x="326575" y="212847"/>
            <a:ext cx="8222100" cy="83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1155CC"/>
                </a:solidFill>
              </a:rPr>
              <a:t>Thank you! </a:t>
            </a:r>
            <a:endParaRPr>
              <a:solidFill>
                <a:srgbClr val="1155CC"/>
              </a:solidFill>
            </a:endParaRPr>
          </a:p>
        </p:txBody>
      </p:sp>
      <p:sp>
        <p:nvSpPr>
          <p:cNvPr id="304" name="Google Shape;304;p44"/>
          <p:cNvSpPr txBox="1"/>
          <p:nvPr/>
        </p:nvSpPr>
        <p:spPr>
          <a:xfrm>
            <a:off x="462850" y="1393850"/>
            <a:ext cx="4872000" cy="30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1155CC"/>
                </a:solidFill>
                <a:latin typeface="Roboto"/>
                <a:ea typeface="Roboto"/>
                <a:cs typeface="Roboto"/>
                <a:sym typeface="Roboto"/>
              </a:rPr>
              <a:t>Caylin Smith</a:t>
            </a:r>
            <a:endParaRPr sz="2400">
              <a:solidFill>
                <a:srgbClr val="1155CC"/>
              </a:solidFill>
              <a:latin typeface="Roboto"/>
              <a:ea typeface="Roboto"/>
              <a:cs typeface="Roboto"/>
              <a:sym typeface="Roboto"/>
            </a:endParaRPr>
          </a:p>
          <a:p>
            <a:pPr indent="0" lvl="0" marL="0" rtl="0" algn="l">
              <a:spcBef>
                <a:spcPts val="0"/>
              </a:spcBef>
              <a:spcAft>
                <a:spcPts val="0"/>
              </a:spcAft>
              <a:buNone/>
            </a:pPr>
            <a:r>
              <a:rPr lang="en" sz="2400" u="sng">
                <a:solidFill>
                  <a:schemeClr val="hlink"/>
                </a:solidFill>
                <a:latin typeface="Roboto"/>
                <a:ea typeface="Roboto"/>
                <a:cs typeface="Roboto"/>
                <a:sym typeface="Roboto"/>
                <a:hlinkClick r:id="rId3"/>
              </a:rPr>
              <a:t>cs2059@cam.ac.uk</a:t>
            </a:r>
            <a:r>
              <a:rPr lang="en" sz="2400">
                <a:latin typeface="Roboto"/>
                <a:ea typeface="Roboto"/>
                <a:cs typeface="Roboto"/>
                <a:sym typeface="Roboto"/>
              </a:rPr>
              <a:t> </a:t>
            </a:r>
            <a:endParaRPr sz="2400">
              <a:latin typeface="Roboto"/>
              <a:ea typeface="Roboto"/>
              <a:cs typeface="Roboto"/>
              <a:sym typeface="Roboto"/>
            </a:endParaRPr>
          </a:p>
          <a:p>
            <a:pPr indent="0" lvl="0" marL="0" rtl="0" algn="l">
              <a:spcBef>
                <a:spcPts val="0"/>
              </a:spcBef>
              <a:spcAft>
                <a:spcPts val="0"/>
              </a:spcAft>
              <a:buNone/>
            </a:pPr>
            <a:r>
              <a:t/>
            </a:r>
            <a:endParaRPr sz="2400">
              <a:latin typeface="Roboto"/>
              <a:ea typeface="Roboto"/>
              <a:cs typeface="Roboto"/>
              <a:sym typeface="Roboto"/>
            </a:endParaRPr>
          </a:p>
          <a:p>
            <a:pPr indent="0" lvl="0" marL="0" rtl="0" algn="l">
              <a:spcBef>
                <a:spcPts val="0"/>
              </a:spcBef>
              <a:spcAft>
                <a:spcPts val="0"/>
              </a:spcAft>
              <a:buNone/>
            </a:pPr>
            <a:r>
              <a:rPr lang="en" sz="2400">
                <a:solidFill>
                  <a:srgbClr val="1155CC"/>
                </a:solidFill>
                <a:latin typeface="Roboto"/>
                <a:ea typeface="Roboto"/>
                <a:cs typeface="Roboto"/>
                <a:sym typeface="Roboto"/>
              </a:rPr>
              <a:t>Stephen McConnachie</a:t>
            </a:r>
            <a:endParaRPr sz="2400">
              <a:solidFill>
                <a:srgbClr val="1155CC"/>
              </a:solidFill>
              <a:latin typeface="Roboto"/>
              <a:ea typeface="Roboto"/>
              <a:cs typeface="Roboto"/>
              <a:sym typeface="Roboto"/>
            </a:endParaRPr>
          </a:p>
          <a:p>
            <a:pPr indent="0" lvl="0" marL="0" rtl="0" algn="l">
              <a:spcBef>
                <a:spcPts val="0"/>
              </a:spcBef>
              <a:spcAft>
                <a:spcPts val="0"/>
              </a:spcAft>
              <a:buNone/>
            </a:pPr>
            <a:r>
              <a:rPr lang="en" sz="2400" u="sng">
                <a:solidFill>
                  <a:schemeClr val="hlink"/>
                </a:solidFill>
                <a:latin typeface="Roboto"/>
                <a:ea typeface="Roboto"/>
                <a:cs typeface="Roboto"/>
                <a:sym typeface="Roboto"/>
                <a:hlinkClick r:id="rId4"/>
              </a:rPr>
              <a:t>Stephen.McConnachie@bfi.org.uk</a:t>
            </a:r>
            <a:r>
              <a:rPr lang="en" sz="2400">
                <a:latin typeface="Roboto"/>
                <a:ea typeface="Roboto"/>
                <a:cs typeface="Roboto"/>
                <a:sym typeface="Roboto"/>
              </a:rPr>
              <a:t> </a:t>
            </a:r>
            <a:endParaRPr sz="2400">
              <a:latin typeface="Roboto"/>
              <a:ea typeface="Roboto"/>
              <a:cs typeface="Roboto"/>
              <a:sym typeface="Roboto"/>
            </a:endParaRPr>
          </a:p>
        </p:txBody>
      </p:sp>
      <p:pic>
        <p:nvPicPr>
          <p:cNvPr id="305" name="Google Shape;305;p44"/>
          <p:cNvPicPr preferRelativeResize="0"/>
          <p:nvPr/>
        </p:nvPicPr>
        <p:blipFill>
          <a:blip r:embed="rId5">
            <a:alphaModFix/>
          </a:blip>
          <a:stretch>
            <a:fillRect/>
          </a:stretch>
        </p:blipFill>
        <p:spPr>
          <a:xfrm>
            <a:off x="5221250" y="1180675"/>
            <a:ext cx="2975000" cy="2975000"/>
          </a:xfrm>
          <a:prstGeom prst="rect">
            <a:avLst/>
          </a:prstGeom>
          <a:noFill/>
          <a:ln>
            <a:noFill/>
          </a:ln>
        </p:spPr>
      </p:pic>
      <p:sp>
        <p:nvSpPr>
          <p:cNvPr id="306" name="Google Shape;306;p44"/>
          <p:cNvSpPr txBox="1"/>
          <p:nvPr/>
        </p:nvSpPr>
        <p:spPr>
          <a:xfrm>
            <a:off x="0" y="4284700"/>
            <a:ext cx="9144000" cy="83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rgbClr val="1155CC"/>
                </a:solidFill>
                <a:latin typeface="Roboto"/>
                <a:ea typeface="Roboto"/>
                <a:cs typeface="Roboto"/>
                <a:sym typeface="Roboto"/>
              </a:rPr>
              <a:t>Thanks to Stuart Burnside, Ninja Theory, and NTTW programme committee for making this presentation possible  </a:t>
            </a:r>
            <a:endParaRPr i="1">
              <a:solidFill>
                <a:srgbClr val="1155CC"/>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311700" y="2568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Why Collecting Video Games is Complex</a:t>
            </a:r>
            <a:endParaRPr sz="3200">
              <a:solidFill>
                <a:srgbClr val="1155CC"/>
              </a:solidFill>
            </a:endParaRPr>
          </a:p>
        </p:txBody>
      </p:sp>
      <p:sp>
        <p:nvSpPr>
          <p:cNvPr id="107" name="Google Shape;107;p16"/>
          <p:cNvSpPr txBox="1"/>
          <p:nvPr>
            <p:ph idx="1" type="body"/>
          </p:nvPr>
        </p:nvSpPr>
        <p:spPr>
          <a:xfrm>
            <a:off x="311700" y="1054650"/>
            <a:ext cx="8091900" cy="33390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1155CC"/>
              </a:buClr>
              <a:buSzPts val="2100"/>
              <a:buChar char="●"/>
            </a:pPr>
            <a:r>
              <a:rPr lang="en" sz="2100">
                <a:solidFill>
                  <a:srgbClr val="1155CC"/>
                </a:solidFill>
              </a:rPr>
              <a:t>Defining the work </a:t>
            </a:r>
            <a:endParaRPr sz="2100">
              <a:solidFill>
                <a:srgbClr val="1155CC"/>
              </a:solidFill>
            </a:endParaRPr>
          </a:p>
          <a:p>
            <a:pPr indent="-361950" lvl="0" marL="457200" rtl="0" algn="l">
              <a:spcBef>
                <a:spcPts val="0"/>
              </a:spcBef>
              <a:spcAft>
                <a:spcPts val="0"/>
              </a:spcAft>
              <a:buClr>
                <a:srgbClr val="1155CC"/>
              </a:buClr>
              <a:buSzPts val="2100"/>
              <a:buChar char="●"/>
            </a:pPr>
            <a:r>
              <a:rPr lang="en" sz="2100">
                <a:solidFill>
                  <a:srgbClr val="1155CC"/>
                </a:solidFill>
              </a:rPr>
              <a:t>Looking at who’s </a:t>
            </a:r>
            <a:r>
              <a:rPr lang="en" sz="2100">
                <a:solidFill>
                  <a:srgbClr val="1155CC"/>
                </a:solidFill>
              </a:rPr>
              <a:t>collecting games in the UK and abroad</a:t>
            </a:r>
            <a:endParaRPr sz="2100">
              <a:solidFill>
                <a:srgbClr val="1155CC"/>
              </a:solidFill>
            </a:endParaRPr>
          </a:p>
          <a:p>
            <a:pPr indent="-361950" lvl="0" marL="457200" rtl="0" algn="l">
              <a:spcBef>
                <a:spcPts val="0"/>
              </a:spcBef>
              <a:spcAft>
                <a:spcPts val="0"/>
              </a:spcAft>
              <a:buClr>
                <a:srgbClr val="1155CC"/>
              </a:buClr>
              <a:buSzPts val="2100"/>
              <a:buChar char="●"/>
            </a:pPr>
            <a:r>
              <a:rPr lang="en" sz="2100">
                <a:solidFill>
                  <a:srgbClr val="1155CC"/>
                </a:solidFill>
              </a:rPr>
              <a:t>Preservation work outside the context of collecting organisations</a:t>
            </a:r>
            <a:endParaRPr sz="2100">
              <a:solidFill>
                <a:srgbClr val="1155CC"/>
              </a:solidFill>
            </a:endParaRPr>
          </a:p>
          <a:p>
            <a:pPr indent="-361950" lvl="1" marL="914400" rtl="0" algn="l">
              <a:spcBef>
                <a:spcPts val="0"/>
              </a:spcBef>
              <a:spcAft>
                <a:spcPts val="0"/>
              </a:spcAft>
              <a:buClr>
                <a:srgbClr val="1155CC"/>
              </a:buClr>
              <a:buSzPts val="2100"/>
              <a:buChar char="○"/>
            </a:pPr>
            <a:r>
              <a:rPr lang="en" sz="2100">
                <a:solidFill>
                  <a:srgbClr val="1155CC"/>
                </a:solidFill>
              </a:rPr>
              <a:t>Heavily proprietary game companies </a:t>
            </a:r>
            <a:endParaRPr sz="2100">
              <a:solidFill>
                <a:srgbClr val="1155CC"/>
              </a:solidFill>
            </a:endParaRPr>
          </a:p>
          <a:p>
            <a:pPr indent="-361950" lvl="1" marL="914400" rtl="0" algn="l">
              <a:spcBef>
                <a:spcPts val="0"/>
              </a:spcBef>
              <a:spcAft>
                <a:spcPts val="0"/>
              </a:spcAft>
              <a:buClr>
                <a:srgbClr val="1155CC"/>
              </a:buClr>
              <a:buSzPts val="2100"/>
              <a:buChar char="○"/>
            </a:pPr>
            <a:r>
              <a:rPr lang="en" sz="2100">
                <a:solidFill>
                  <a:srgbClr val="1155CC"/>
                </a:solidFill>
              </a:rPr>
              <a:t>Pirate community </a:t>
            </a:r>
            <a:endParaRPr sz="2100">
              <a:solidFill>
                <a:srgbClr val="1155CC"/>
              </a:solidFill>
            </a:endParaRPr>
          </a:p>
          <a:p>
            <a:pPr indent="-361950" lvl="0" marL="457200" rtl="0" algn="l">
              <a:spcBef>
                <a:spcPts val="0"/>
              </a:spcBef>
              <a:spcAft>
                <a:spcPts val="0"/>
              </a:spcAft>
              <a:buClr>
                <a:srgbClr val="1155CC"/>
              </a:buClr>
              <a:buSzPts val="2100"/>
              <a:buChar char="●"/>
            </a:pPr>
            <a:r>
              <a:rPr lang="en" sz="2100">
                <a:solidFill>
                  <a:srgbClr val="1155CC"/>
                </a:solidFill>
              </a:rPr>
              <a:t>Knowing / </a:t>
            </a:r>
            <a:r>
              <a:rPr lang="en" sz="2100">
                <a:solidFill>
                  <a:srgbClr val="1155CC"/>
                </a:solidFill>
              </a:rPr>
              <a:t>anticipating</a:t>
            </a:r>
            <a:r>
              <a:rPr lang="en" sz="2100">
                <a:solidFill>
                  <a:srgbClr val="1155CC"/>
                </a:solidFill>
              </a:rPr>
              <a:t> what users want to access </a:t>
            </a:r>
            <a:endParaRPr sz="2100">
              <a:solidFill>
                <a:srgbClr val="1155CC"/>
              </a:solidFill>
            </a:endParaRPr>
          </a:p>
          <a:p>
            <a:pPr indent="0" lvl="0" marL="0" rtl="0" algn="l">
              <a:spcBef>
                <a:spcPts val="1600"/>
              </a:spcBef>
              <a:spcAft>
                <a:spcPts val="1600"/>
              </a:spcAft>
              <a:buNone/>
            </a:pPr>
            <a:r>
              <a:t/>
            </a:r>
            <a:endParaRPr sz="2000">
              <a:solidFill>
                <a:schemeClr val="accent3"/>
              </a:solidFill>
            </a:endParaRPr>
          </a:p>
        </p:txBody>
      </p:sp>
      <p:pic>
        <p:nvPicPr>
          <p:cNvPr id="108" name="Google Shape;108;p16"/>
          <p:cNvPicPr preferRelativeResize="0"/>
          <p:nvPr/>
        </p:nvPicPr>
        <p:blipFill>
          <a:blip r:embed="rId3">
            <a:alphaModFix/>
          </a:blip>
          <a:stretch>
            <a:fillRect/>
          </a:stretch>
        </p:blipFill>
        <p:spPr>
          <a:xfrm>
            <a:off x="7283750" y="4025925"/>
            <a:ext cx="758275" cy="758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318600" y="154200"/>
            <a:ext cx="8520600" cy="60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200">
                <a:solidFill>
                  <a:srgbClr val="1155CC"/>
                </a:solidFill>
              </a:rPr>
              <a:t>Preservation and Access Subgroup</a:t>
            </a:r>
            <a:endParaRPr sz="3200">
              <a:solidFill>
                <a:srgbClr val="1155CC"/>
              </a:solidFill>
            </a:endParaRPr>
          </a:p>
        </p:txBody>
      </p:sp>
      <p:sp>
        <p:nvSpPr>
          <p:cNvPr id="114" name="Google Shape;114;p17"/>
          <p:cNvSpPr txBox="1"/>
          <p:nvPr>
            <p:ph idx="1" type="body"/>
          </p:nvPr>
        </p:nvSpPr>
        <p:spPr>
          <a:xfrm>
            <a:off x="229375" y="894550"/>
            <a:ext cx="7011600" cy="2921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1155CC"/>
              </a:buClr>
              <a:buSzPts val="1800"/>
              <a:buChar char="●"/>
            </a:pPr>
            <a:r>
              <a:rPr lang="en">
                <a:solidFill>
                  <a:srgbClr val="1155CC"/>
                </a:solidFill>
              </a:rPr>
              <a:t>Deciding what to collect</a:t>
            </a:r>
            <a:endParaRPr>
              <a:solidFill>
                <a:srgbClr val="1155CC"/>
              </a:solidFill>
            </a:endParaRPr>
          </a:p>
          <a:p>
            <a:pPr indent="-342900" lvl="1" marL="914400" rtl="0" algn="l">
              <a:spcBef>
                <a:spcPts val="0"/>
              </a:spcBef>
              <a:spcAft>
                <a:spcPts val="0"/>
              </a:spcAft>
              <a:buClr>
                <a:srgbClr val="1155CC"/>
              </a:buClr>
              <a:buSzPts val="1800"/>
              <a:buChar char="○"/>
            </a:pPr>
            <a:r>
              <a:rPr lang="en" sz="1800">
                <a:solidFill>
                  <a:srgbClr val="1155CC"/>
                </a:solidFill>
              </a:rPr>
              <a:t>Fit with collecting remit </a:t>
            </a:r>
            <a:endParaRPr sz="1800">
              <a:solidFill>
                <a:srgbClr val="1155CC"/>
              </a:solidFill>
            </a:endParaRPr>
          </a:p>
          <a:p>
            <a:pPr indent="-342900" lvl="1" marL="914400" rtl="0" algn="l">
              <a:spcBef>
                <a:spcPts val="0"/>
              </a:spcBef>
              <a:spcAft>
                <a:spcPts val="0"/>
              </a:spcAft>
              <a:buClr>
                <a:srgbClr val="1155CC"/>
              </a:buClr>
              <a:buSzPts val="1800"/>
              <a:buChar char="○"/>
            </a:pPr>
            <a:r>
              <a:rPr lang="en" sz="1800">
                <a:solidFill>
                  <a:srgbClr val="1155CC"/>
                </a:solidFill>
              </a:rPr>
              <a:t>Collecting could mean different things to different institutions</a:t>
            </a:r>
            <a:endParaRPr sz="1800">
              <a:solidFill>
                <a:srgbClr val="1155CC"/>
              </a:solidFill>
            </a:endParaRPr>
          </a:p>
          <a:p>
            <a:pPr indent="-342900" lvl="0" marL="457200" rtl="0" algn="l">
              <a:spcBef>
                <a:spcPts val="0"/>
              </a:spcBef>
              <a:spcAft>
                <a:spcPts val="0"/>
              </a:spcAft>
              <a:buClr>
                <a:srgbClr val="1155CC"/>
              </a:buClr>
              <a:buSzPts val="1800"/>
              <a:buChar char="●"/>
            </a:pPr>
            <a:r>
              <a:rPr lang="en">
                <a:solidFill>
                  <a:srgbClr val="1155CC"/>
                </a:solidFill>
              </a:rPr>
              <a:t>How to create the bigger picture</a:t>
            </a:r>
            <a:endParaRPr>
              <a:solidFill>
                <a:srgbClr val="1155CC"/>
              </a:solidFill>
            </a:endParaRPr>
          </a:p>
          <a:p>
            <a:pPr indent="-342900" lvl="1" marL="914400" rtl="0" algn="l">
              <a:spcBef>
                <a:spcPts val="0"/>
              </a:spcBef>
              <a:spcAft>
                <a:spcPts val="0"/>
              </a:spcAft>
              <a:buClr>
                <a:srgbClr val="1155CC"/>
              </a:buClr>
              <a:buSzPts val="1800"/>
              <a:buChar char="○"/>
            </a:pPr>
            <a:r>
              <a:rPr lang="en" sz="1800">
                <a:solidFill>
                  <a:srgbClr val="1155CC"/>
                </a:solidFill>
              </a:rPr>
              <a:t>How do you coordinate multiple organisations that want to collect the same work? </a:t>
            </a:r>
            <a:endParaRPr sz="1800">
              <a:solidFill>
                <a:srgbClr val="1155CC"/>
              </a:solidFill>
            </a:endParaRPr>
          </a:p>
          <a:p>
            <a:pPr indent="-342900" lvl="0" marL="457200" rtl="0" algn="l">
              <a:spcBef>
                <a:spcPts val="0"/>
              </a:spcBef>
              <a:spcAft>
                <a:spcPts val="0"/>
              </a:spcAft>
              <a:buClr>
                <a:srgbClr val="1155CC"/>
              </a:buClr>
              <a:buSzPts val="1800"/>
              <a:buChar char="●"/>
            </a:pPr>
            <a:r>
              <a:rPr lang="en">
                <a:solidFill>
                  <a:srgbClr val="1155CC"/>
                </a:solidFill>
              </a:rPr>
              <a:t>Communicating complexities to government and other funding bodies </a:t>
            </a:r>
            <a:endParaRPr>
              <a:solidFill>
                <a:srgbClr val="1155CC"/>
              </a:solidFill>
            </a:endParaRPr>
          </a:p>
          <a:p>
            <a:pPr indent="-342900" lvl="0" marL="457200" rtl="0" algn="l">
              <a:spcBef>
                <a:spcPts val="0"/>
              </a:spcBef>
              <a:spcAft>
                <a:spcPts val="0"/>
              </a:spcAft>
              <a:buClr>
                <a:srgbClr val="1155CC"/>
              </a:buClr>
              <a:buSzPts val="1800"/>
              <a:buChar char="●"/>
            </a:pPr>
            <a:r>
              <a:rPr lang="en">
                <a:solidFill>
                  <a:srgbClr val="1155CC"/>
                </a:solidFill>
              </a:rPr>
              <a:t>Engagement with industry and makers </a:t>
            </a:r>
            <a:endParaRPr>
              <a:solidFill>
                <a:srgbClr val="1155CC"/>
              </a:solidFill>
            </a:endParaRPr>
          </a:p>
          <a:p>
            <a:pPr indent="-342900" lvl="0" marL="457200" rtl="0" algn="l">
              <a:spcBef>
                <a:spcPts val="0"/>
              </a:spcBef>
              <a:spcAft>
                <a:spcPts val="0"/>
              </a:spcAft>
              <a:buClr>
                <a:srgbClr val="1155CC"/>
              </a:buClr>
              <a:buSzPts val="1800"/>
              <a:buChar char="●"/>
            </a:pPr>
            <a:r>
              <a:rPr lang="en">
                <a:solidFill>
                  <a:srgbClr val="1155CC"/>
                </a:solidFill>
              </a:rPr>
              <a:t>Orphan works licence for video games </a:t>
            </a:r>
            <a:endParaRPr sz="1800">
              <a:solidFill>
                <a:srgbClr val="1155CC"/>
              </a:solidFill>
            </a:endParaRPr>
          </a:p>
          <a:p>
            <a:pPr indent="0" lvl="0" marL="0" rtl="0" algn="l">
              <a:spcBef>
                <a:spcPts val="1600"/>
              </a:spcBef>
              <a:spcAft>
                <a:spcPts val="1600"/>
              </a:spcAft>
              <a:buNone/>
            </a:pPr>
            <a:r>
              <a:t/>
            </a:r>
            <a:endParaRPr>
              <a:solidFill>
                <a:srgbClr val="1155CC"/>
              </a:solidFill>
            </a:endParaRPr>
          </a:p>
        </p:txBody>
      </p:sp>
      <p:pic>
        <p:nvPicPr>
          <p:cNvPr id="115" name="Google Shape;115;p17"/>
          <p:cNvPicPr preferRelativeResize="0"/>
          <p:nvPr/>
        </p:nvPicPr>
        <p:blipFill>
          <a:blip r:embed="rId3">
            <a:alphaModFix/>
          </a:blip>
          <a:stretch>
            <a:fillRect/>
          </a:stretch>
        </p:blipFill>
        <p:spPr>
          <a:xfrm>
            <a:off x="7277100" y="3999275"/>
            <a:ext cx="784900" cy="784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rPr>
              <a:t>Collecting Matrix </a:t>
            </a:r>
            <a:endParaRPr sz="3200">
              <a:solidFill>
                <a:srgbClr val="1155CC"/>
              </a:solidFill>
            </a:endParaRPr>
          </a:p>
        </p:txBody>
      </p:sp>
      <p:sp>
        <p:nvSpPr>
          <p:cNvPr id="121" name="Google Shape;121;p18"/>
          <p:cNvSpPr txBox="1"/>
          <p:nvPr/>
        </p:nvSpPr>
        <p:spPr>
          <a:xfrm>
            <a:off x="689175" y="1711750"/>
            <a:ext cx="7960800" cy="133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u="sng">
                <a:solidFill>
                  <a:srgbClr val="D63DB0"/>
                </a:solidFill>
                <a:hlinkClick r:id="rId3"/>
              </a:rPr>
              <a:t>bit.ly/videogamesmatrix</a:t>
            </a:r>
            <a:r>
              <a:rPr lang="en" sz="4800">
                <a:solidFill>
                  <a:srgbClr val="1155CC"/>
                </a:solidFill>
              </a:rPr>
              <a:t>  </a:t>
            </a:r>
            <a:r>
              <a:rPr lang="en" sz="4800">
                <a:solidFill>
                  <a:srgbClr val="1155CC"/>
                </a:solidFill>
              </a:rPr>
              <a:t>  </a:t>
            </a:r>
            <a:endParaRPr sz="4800">
              <a:solidFill>
                <a:srgbClr val="1155CC"/>
              </a:solidFill>
            </a:endParaRPr>
          </a:p>
        </p:txBody>
      </p:sp>
      <p:pic>
        <p:nvPicPr>
          <p:cNvPr id="122" name="Google Shape;122;p18"/>
          <p:cNvPicPr preferRelativeResize="0"/>
          <p:nvPr/>
        </p:nvPicPr>
        <p:blipFill>
          <a:blip r:embed="rId4">
            <a:alphaModFix/>
          </a:blip>
          <a:stretch>
            <a:fillRect/>
          </a:stretch>
        </p:blipFill>
        <p:spPr>
          <a:xfrm>
            <a:off x="7265475" y="3959850"/>
            <a:ext cx="824325" cy="824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19"/>
          <p:cNvPicPr preferRelativeResize="0"/>
          <p:nvPr/>
        </p:nvPicPr>
        <p:blipFill>
          <a:blip r:embed="rId3">
            <a:alphaModFix/>
          </a:blip>
          <a:stretch>
            <a:fillRect/>
          </a:stretch>
        </p:blipFill>
        <p:spPr>
          <a:xfrm>
            <a:off x="1265288" y="918400"/>
            <a:ext cx="6613426" cy="3306700"/>
          </a:xfrm>
          <a:prstGeom prst="rect">
            <a:avLst/>
          </a:prstGeom>
          <a:noFill/>
          <a:ln>
            <a:noFill/>
          </a:ln>
        </p:spPr>
      </p:pic>
      <p:sp>
        <p:nvSpPr>
          <p:cNvPr id="128" name="Google Shape;128;p19"/>
          <p:cNvSpPr txBox="1"/>
          <p:nvPr/>
        </p:nvSpPr>
        <p:spPr>
          <a:xfrm>
            <a:off x="2196000" y="1882650"/>
            <a:ext cx="2528400" cy="16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Roboto"/>
                <a:ea typeface="Roboto"/>
                <a:cs typeface="Roboto"/>
                <a:sym typeface="Roboto"/>
              </a:rPr>
              <a:t>You take the blue pill</a:t>
            </a:r>
            <a:endParaRPr sz="1600">
              <a:latin typeface="Roboto"/>
              <a:ea typeface="Roboto"/>
              <a:cs typeface="Roboto"/>
              <a:sym typeface="Roboto"/>
            </a:endParaRPr>
          </a:p>
          <a:p>
            <a:pPr indent="0" lvl="0" marL="0" rtl="0" algn="l">
              <a:spcBef>
                <a:spcPts val="0"/>
              </a:spcBef>
              <a:spcAft>
                <a:spcPts val="0"/>
              </a:spcAft>
              <a:buNone/>
            </a:pPr>
            <a:r>
              <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the story ends</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you wake up </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in your bed and </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believe in whatever </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you want to believe</a:t>
            </a:r>
            <a:endParaRPr sz="1600">
              <a:latin typeface="Roboto"/>
              <a:ea typeface="Roboto"/>
              <a:cs typeface="Roboto"/>
              <a:sym typeface="Roboto"/>
            </a:endParaRPr>
          </a:p>
        </p:txBody>
      </p:sp>
      <p:sp>
        <p:nvSpPr>
          <p:cNvPr id="129" name="Google Shape;129;p19"/>
          <p:cNvSpPr txBox="1"/>
          <p:nvPr/>
        </p:nvSpPr>
        <p:spPr>
          <a:xfrm>
            <a:off x="4834300" y="1503475"/>
            <a:ext cx="2695200" cy="19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Roboto"/>
                <a:ea typeface="Roboto"/>
                <a:cs typeface="Roboto"/>
                <a:sym typeface="Roboto"/>
              </a:rPr>
              <a:t>You take the red pill</a:t>
            </a:r>
            <a:endParaRPr sz="1600">
              <a:latin typeface="Roboto"/>
              <a:ea typeface="Roboto"/>
              <a:cs typeface="Roboto"/>
              <a:sym typeface="Roboto"/>
            </a:endParaRPr>
          </a:p>
          <a:p>
            <a:pPr indent="0" lvl="0" marL="0" rtl="0" algn="l">
              <a:spcBef>
                <a:spcPts val="0"/>
              </a:spcBef>
              <a:spcAft>
                <a:spcPts val="0"/>
              </a:spcAft>
              <a:buNone/>
            </a:pPr>
            <a:r>
              <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you stay in wonderland</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and I show you </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how deep</a:t>
            </a:r>
            <a:endParaRPr sz="1600">
              <a:latin typeface="Roboto"/>
              <a:ea typeface="Roboto"/>
              <a:cs typeface="Roboto"/>
              <a:sym typeface="Roboto"/>
            </a:endParaRPr>
          </a:p>
          <a:p>
            <a:pPr indent="0" lvl="0" marL="0" rtl="0" algn="l">
              <a:spcBef>
                <a:spcPts val="0"/>
              </a:spcBef>
              <a:spcAft>
                <a:spcPts val="0"/>
              </a:spcAft>
              <a:buNone/>
            </a:pPr>
            <a:r>
              <a:rPr lang="en" sz="1600">
                <a:latin typeface="Roboto"/>
                <a:ea typeface="Roboto"/>
                <a:cs typeface="Roboto"/>
                <a:sym typeface="Roboto"/>
              </a:rPr>
              <a:t>     the </a:t>
            </a:r>
            <a:r>
              <a:rPr lang="en" sz="1600">
                <a:latin typeface="Roboto"/>
                <a:ea typeface="Roboto"/>
                <a:cs typeface="Roboto"/>
                <a:sym typeface="Roboto"/>
              </a:rPr>
              <a:t>rabbit hole goes</a:t>
            </a:r>
            <a:endParaRPr sz="1600">
              <a:latin typeface="Roboto"/>
              <a:ea typeface="Roboto"/>
              <a:cs typeface="Roboto"/>
              <a:sym typeface="Roboto"/>
            </a:endParaRPr>
          </a:p>
        </p:txBody>
      </p:sp>
      <p:sp>
        <p:nvSpPr>
          <p:cNvPr id="130" name="Google Shape;130;p19"/>
          <p:cNvSpPr txBox="1"/>
          <p:nvPr>
            <p:ph idx="4294967295" type="title"/>
          </p:nvPr>
        </p:nvSpPr>
        <p:spPr>
          <a:xfrm>
            <a:off x="6204500" y="4577475"/>
            <a:ext cx="2931300" cy="4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1155CC"/>
                </a:solidFill>
              </a:rPr>
              <a:t>obligatory quote from The Matrix</a:t>
            </a:r>
            <a:r>
              <a:rPr lang="en" sz="1400">
                <a:solidFill>
                  <a:srgbClr val="1155CC"/>
                </a:solidFill>
              </a:rPr>
              <a:t> </a:t>
            </a:r>
            <a:endParaRPr sz="1400">
              <a:solidFill>
                <a:srgbClr val="1155C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0"/>
          <p:cNvPicPr preferRelativeResize="0"/>
          <p:nvPr/>
        </p:nvPicPr>
        <p:blipFill>
          <a:blip r:embed="rId3">
            <a:alphaModFix/>
          </a:blip>
          <a:stretch>
            <a:fillRect/>
          </a:stretch>
        </p:blipFill>
        <p:spPr>
          <a:xfrm>
            <a:off x="0" y="152400"/>
            <a:ext cx="3468223" cy="4838698"/>
          </a:xfrm>
          <a:prstGeom prst="rect">
            <a:avLst/>
          </a:prstGeom>
          <a:noFill/>
          <a:ln>
            <a:noFill/>
          </a:ln>
        </p:spPr>
      </p:pic>
      <p:pic>
        <p:nvPicPr>
          <p:cNvPr id="136" name="Google Shape;136;p20"/>
          <p:cNvPicPr preferRelativeResize="0"/>
          <p:nvPr/>
        </p:nvPicPr>
        <p:blipFill>
          <a:blip r:embed="rId4">
            <a:alphaModFix/>
          </a:blip>
          <a:stretch>
            <a:fillRect/>
          </a:stretch>
        </p:blipFill>
        <p:spPr>
          <a:xfrm>
            <a:off x="3536250" y="223500"/>
            <a:ext cx="2579302" cy="1531980"/>
          </a:xfrm>
          <a:prstGeom prst="rect">
            <a:avLst/>
          </a:prstGeom>
          <a:noFill/>
          <a:ln>
            <a:noFill/>
          </a:ln>
        </p:spPr>
      </p:pic>
      <p:pic>
        <p:nvPicPr>
          <p:cNvPr id="137" name="Google Shape;137;p20"/>
          <p:cNvPicPr preferRelativeResize="0"/>
          <p:nvPr/>
        </p:nvPicPr>
        <p:blipFill>
          <a:blip r:embed="rId5">
            <a:alphaModFix/>
          </a:blip>
          <a:stretch>
            <a:fillRect/>
          </a:stretch>
        </p:blipFill>
        <p:spPr>
          <a:xfrm>
            <a:off x="3536262" y="1838624"/>
            <a:ext cx="2579302" cy="1531976"/>
          </a:xfrm>
          <a:prstGeom prst="rect">
            <a:avLst/>
          </a:prstGeom>
          <a:noFill/>
          <a:ln>
            <a:noFill/>
          </a:ln>
        </p:spPr>
      </p:pic>
      <p:pic>
        <p:nvPicPr>
          <p:cNvPr id="138" name="Google Shape;138;p20"/>
          <p:cNvPicPr preferRelativeResize="0"/>
          <p:nvPr/>
        </p:nvPicPr>
        <p:blipFill rotWithShape="1">
          <a:blip r:embed="rId6">
            <a:alphaModFix/>
          </a:blip>
          <a:srcRect b="-830" l="8016" r="51780" t="830"/>
          <a:stretch/>
        </p:blipFill>
        <p:spPr>
          <a:xfrm>
            <a:off x="6183600" y="152400"/>
            <a:ext cx="3052576" cy="4919975"/>
          </a:xfrm>
          <a:prstGeom prst="rect">
            <a:avLst/>
          </a:prstGeom>
          <a:noFill/>
          <a:ln>
            <a:noFill/>
          </a:ln>
        </p:spPr>
      </p:pic>
      <p:pic>
        <p:nvPicPr>
          <p:cNvPr id="139" name="Google Shape;139;p20"/>
          <p:cNvPicPr preferRelativeResize="0"/>
          <p:nvPr/>
        </p:nvPicPr>
        <p:blipFill>
          <a:blip r:embed="rId7">
            <a:alphaModFix/>
          </a:blip>
          <a:stretch>
            <a:fillRect/>
          </a:stretch>
        </p:blipFill>
        <p:spPr>
          <a:xfrm>
            <a:off x="3536250" y="3453758"/>
            <a:ext cx="2579325" cy="15373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1"/>
          <p:cNvSpPr txBox="1"/>
          <p:nvPr/>
        </p:nvSpPr>
        <p:spPr>
          <a:xfrm>
            <a:off x="260400" y="289200"/>
            <a:ext cx="4540200" cy="397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1155CC"/>
                </a:solidFill>
                <a:latin typeface="Roboto"/>
                <a:ea typeface="Roboto"/>
                <a:cs typeface="Roboto"/>
                <a:sym typeface="Roboto"/>
              </a:rPr>
              <a:t>Hardware </a:t>
            </a:r>
            <a:endParaRPr sz="3200">
              <a:solidFill>
                <a:srgbClr val="1155CC"/>
              </a:solidFill>
              <a:latin typeface="Roboto"/>
              <a:ea typeface="Roboto"/>
              <a:cs typeface="Roboto"/>
              <a:sym typeface="Roboto"/>
            </a:endParaRPr>
          </a:p>
          <a:p>
            <a:pPr indent="0" lvl="0" marL="0" rtl="0" algn="l">
              <a:spcBef>
                <a:spcPts val="0"/>
              </a:spcBef>
              <a:spcAft>
                <a:spcPts val="0"/>
              </a:spcAft>
              <a:buNone/>
            </a:pPr>
            <a:r>
              <a:t/>
            </a:r>
            <a:endParaRPr sz="2400">
              <a:solidFill>
                <a:srgbClr val="1155CC"/>
              </a:solidFill>
              <a:latin typeface="Roboto"/>
              <a:ea typeface="Roboto"/>
              <a:cs typeface="Roboto"/>
              <a:sym typeface="Roboto"/>
            </a:endParaRPr>
          </a:p>
          <a:p>
            <a:pPr indent="0" lvl="0" marL="0" rtl="0" algn="l">
              <a:spcBef>
                <a:spcPts val="0"/>
              </a:spcBef>
              <a:spcAft>
                <a:spcPts val="0"/>
              </a:spcAft>
              <a:buNone/>
            </a:pPr>
            <a:r>
              <a:rPr lang="en" sz="2200">
                <a:solidFill>
                  <a:srgbClr val="1155CC"/>
                </a:solidFill>
                <a:latin typeface="Roboto"/>
                <a:ea typeface="Roboto"/>
                <a:cs typeface="Roboto"/>
                <a:sym typeface="Roboto"/>
              </a:rPr>
              <a:t>Physical</a:t>
            </a:r>
            <a:r>
              <a:rPr lang="en" sz="2200">
                <a:solidFill>
                  <a:srgbClr val="1155CC"/>
                </a:solidFill>
                <a:latin typeface="Roboto"/>
                <a:ea typeface="Roboto"/>
                <a:cs typeface="Roboto"/>
                <a:sym typeface="Roboto"/>
              </a:rPr>
              <a:t> device that outputs a video signal to display a video game </a:t>
            </a:r>
            <a:endParaRPr sz="2200">
              <a:solidFill>
                <a:srgbClr val="1155CC"/>
              </a:solidFill>
              <a:latin typeface="Roboto"/>
              <a:ea typeface="Roboto"/>
              <a:cs typeface="Roboto"/>
              <a:sym typeface="Roboto"/>
            </a:endParaRPr>
          </a:p>
          <a:p>
            <a:pPr indent="0" lvl="0" marL="0" rtl="0" algn="l">
              <a:spcBef>
                <a:spcPts val="0"/>
              </a:spcBef>
              <a:spcAft>
                <a:spcPts val="0"/>
              </a:spcAft>
              <a:buNone/>
            </a:pPr>
            <a:r>
              <a:t/>
            </a:r>
            <a:endParaRPr sz="2200">
              <a:solidFill>
                <a:srgbClr val="1155CC"/>
              </a:solidFill>
              <a:latin typeface="Roboto"/>
              <a:ea typeface="Roboto"/>
              <a:cs typeface="Roboto"/>
              <a:sym typeface="Roboto"/>
            </a:endParaRPr>
          </a:p>
          <a:p>
            <a:pPr indent="0" lvl="0" marL="0" rtl="0" algn="l">
              <a:spcBef>
                <a:spcPts val="0"/>
              </a:spcBef>
              <a:spcAft>
                <a:spcPts val="0"/>
              </a:spcAft>
              <a:buNone/>
            </a:pPr>
            <a:r>
              <a:rPr i="1" lang="en" sz="2200">
                <a:solidFill>
                  <a:srgbClr val="1155CC"/>
                </a:solidFill>
                <a:latin typeface="Roboto"/>
                <a:ea typeface="Roboto"/>
                <a:cs typeface="Roboto"/>
                <a:sym typeface="Roboto"/>
              </a:rPr>
              <a:t>Hellblade </a:t>
            </a:r>
            <a:endParaRPr i="1" sz="2200">
              <a:solidFill>
                <a:srgbClr val="1155CC"/>
              </a:solidFill>
              <a:latin typeface="Roboto"/>
              <a:ea typeface="Roboto"/>
              <a:cs typeface="Roboto"/>
              <a:sym typeface="Roboto"/>
            </a:endParaRPr>
          </a:p>
          <a:p>
            <a:pPr indent="-368300" lvl="0" marL="457200" rtl="0" algn="l">
              <a:spcBef>
                <a:spcPts val="0"/>
              </a:spcBef>
              <a:spcAft>
                <a:spcPts val="0"/>
              </a:spcAft>
              <a:buClr>
                <a:srgbClr val="1155CC"/>
              </a:buClr>
              <a:buSzPts val="2200"/>
              <a:buFont typeface="Roboto"/>
              <a:buChar char="●"/>
            </a:pPr>
            <a:r>
              <a:rPr lang="en" sz="2200">
                <a:solidFill>
                  <a:srgbClr val="1155CC"/>
                </a:solidFill>
                <a:latin typeface="Roboto"/>
                <a:ea typeface="Roboto"/>
                <a:cs typeface="Roboto"/>
                <a:sym typeface="Roboto"/>
              </a:rPr>
              <a:t>Created for PC, then PS4, then XBox1, then Nintendo Switch </a:t>
            </a:r>
            <a:endParaRPr sz="2200">
              <a:solidFill>
                <a:srgbClr val="1155CC"/>
              </a:solidFill>
              <a:latin typeface="Roboto"/>
              <a:ea typeface="Roboto"/>
              <a:cs typeface="Roboto"/>
              <a:sym typeface="Roboto"/>
            </a:endParaRPr>
          </a:p>
          <a:p>
            <a:pPr indent="-368300" lvl="0" marL="457200" rtl="0" algn="l">
              <a:spcBef>
                <a:spcPts val="0"/>
              </a:spcBef>
              <a:spcAft>
                <a:spcPts val="0"/>
              </a:spcAft>
              <a:buClr>
                <a:srgbClr val="1155CC"/>
              </a:buClr>
              <a:buSzPts val="2200"/>
              <a:buFont typeface="Roboto"/>
              <a:buChar char="●"/>
            </a:pPr>
            <a:r>
              <a:rPr lang="en" sz="2200">
                <a:solidFill>
                  <a:srgbClr val="1155CC"/>
                </a:solidFill>
                <a:latin typeface="Roboto"/>
                <a:ea typeface="Roboto"/>
                <a:cs typeface="Roboto"/>
                <a:sym typeface="Roboto"/>
              </a:rPr>
              <a:t>PC and PS4 versions have VR component</a:t>
            </a:r>
            <a:endParaRPr sz="2200">
              <a:solidFill>
                <a:srgbClr val="1155CC"/>
              </a:solidFill>
              <a:latin typeface="Roboto"/>
              <a:ea typeface="Roboto"/>
              <a:cs typeface="Roboto"/>
              <a:sym typeface="Roboto"/>
            </a:endParaRPr>
          </a:p>
          <a:p>
            <a:pPr indent="0" lvl="0" marL="0" rtl="0" algn="l">
              <a:spcBef>
                <a:spcPts val="0"/>
              </a:spcBef>
              <a:spcAft>
                <a:spcPts val="0"/>
              </a:spcAft>
              <a:buNone/>
            </a:pPr>
            <a:r>
              <a:t/>
            </a:r>
            <a:endParaRPr sz="2400">
              <a:highlight>
                <a:srgbClr val="FFFFFF"/>
              </a:highlight>
              <a:latin typeface="Roboto"/>
              <a:ea typeface="Roboto"/>
              <a:cs typeface="Roboto"/>
              <a:sym typeface="Roboto"/>
            </a:endParaRPr>
          </a:p>
        </p:txBody>
      </p:sp>
      <p:pic>
        <p:nvPicPr>
          <p:cNvPr id="145" name="Google Shape;145;p21"/>
          <p:cNvPicPr preferRelativeResize="0"/>
          <p:nvPr/>
        </p:nvPicPr>
        <p:blipFill>
          <a:blip r:embed="rId3">
            <a:alphaModFix/>
          </a:blip>
          <a:stretch>
            <a:fillRect/>
          </a:stretch>
        </p:blipFill>
        <p:spPr>
          <a:xfrm>
            <a:off x="7241950" y="3987875"/>
            <a:ext cx="838125" cy="838125"/>
          </a:xfrm>
          <a:prstGeom prst="rect">
            <a:avLst/>
          </a:prstGeom>
          <a:noFill/>
          <a:ln>
            <a:noFill/>
          </a:ln>
        </p:spPr>
      </p:pic>
      <p:pic>
        <p:nvPicPr>
          <p:cNvPr id="146" name="Google Shape;146;p21"/>
          <p:cNvPicPr preferRelativeResize="0"/>
          <p:nvPr/>
        </p:nvPicPr>
        <p:blipFill>
          <a:blip r:embed="rId4">
            <a:alphaModFix/>
          </a:blip>
          <a:stretch>
            <a:fillRect/>
          </a:stretch>
        </p:blipFill>
        <p:spPr>
          <a:xfrm>
            <a:off x="5028224" y="1287254"/>
            <a:ext cx="4038601" cy="22747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C9DAF8"/>
      </a:dk1>
      <a:lt1>
        <a:srgbClr val="FFFFFF"/>
      </a:lt1>
      <a:dk2>
        <a:srgbClr val="9FC5E8"/>
      </a:dk2>
      <a:lt2>
        <a:srgbClr val="999999"/>
      </a:lt2>
      <a:accent1>
        <a:srgbClr val="6D9EEB"/>
      </a:accent1>
      <a:accent2>
        <a:srgbClr val="A4C2F4"/>
      </a:accent2>
      <a:accent3>
        <a:srgbClr val="3C78D8"/>
      </a:accent3>
      <a:accent4>
        <a:srgbClr val="6D9EEB"/>
      </a:accent4>
      <a:accent5>
        <a:srgbClr val="C9DAF8"/>
      </a:accent5>
      <a:accent6>
        <a:srgbClr val="CFE2F3"/>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